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86" r:id="rId4"/>
  </p:sldMasterIdLst>
  <p:notesMasterIdLst>
    <p:notesMasterId r:id="rId90"/>
  </p:notesMasterIdLst>
  <p:sldIdLst>
    <p:sldId id="256" r:id="rId5"/>
    <p:sldId id="257" r:id="rId6"/>
    <p:sldId id="258" r:id="rId7"/>
    <p:sldId id="262" r:id="rId8"/>
    <p:sldId id="263" r:id="rId9"/>
    <p:sldId id="264" r:id="rId10"/>
    <p:sldId id="265" r:id="rId11"/>
    <p:sldId id="266" r:id="rId12"/>
    <p:sldId id="268" r:id="rId13"/>
    <p:sldId id="269" r:id="rId14"/>
    <p:sldId id="270" r:id="rId15"/>
    <p:sldId id="271" r:id="rId16"/>
    <p:sldId id="272" r:id="rId17"/>
    <p:sldId id="274" r:id="rId18"/>
    <p:sldId id="273" r:id="rId19"/>
    <p:sldId id="332" r:id="rId20"/>
    <p:sldId id="333" r:id="rId21"/>
    <p:sldId id="334" r:id="rId22"/>
    <p:sldId id="335" r:id="rId23"/>
    <p:sldId id="336" r:id="rId24"/>
    <p:sldId id="275" r:id="rId25"/>
    <p:sldId id="276" r:id="rId26"/>
    <p:sldId id="277" r:id="rId27"/>
    <p:sldId id="278" r:id="rId28"/>
    <p:sldId id="351" r:id="rId29"/>
    <p:sldId id="352" r:id="rId30"/>
    <p:sldId id="331" r:id="rId31"/>
    <p:sldId id="279" r:id="rId32"/>
    <p:sldId id="281" r:id="rId33"/>
    <p:sldId id="330" r:id="rId34"/>
    <p:sldId id="282" r:id="rId35"/>
    <p:sldId id="329" r:id="rId36"/>
    <p:sldId id="339" r:id="rId37"/>
    <p:sldId id="338"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41" r:id="rId73"/>
    <p:sldId id="342" r:id="rId74"/>
    <p:sldId id="343" r:id="rId75"/>
    <p:sldId id="344" r:id="rId76"/>
    <p:sldId id="345" r:id="rId77"/>
    <p:sldId id="346" r:id="rId78"/>
    <p:sldId id="320" r:id="rId79"/>
    <p:sldId id="347" r:id="rId80"/>
    <p:sldId id="321" r:id="rId81"/>
    <p:sldId id="322" r:id="rId82"/>
    <p:sldId id="323" r:id="rId83"/>
    <p:sldId id="324" r:id="rId84"/>
    <p:sldId id="348" r:id="rId85"/>
    <p:sldId id="325" r:id="rId86"/>
    <p:sldId id="326" r:id="rId87"/>
    <p:sldId id="349" r:id="rId88"/>
    <p:sldId id="353"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9" autoAdjust="0"/>
    <p:restoredTop sz="85019" autoAdjust="0"/>
  </p:normalViewPr>
  <p:slideViewPr>
    <p:cSldViewPr snapToGrid="0">
      <p:cViewPr varScale="1">
        <p:scale>
          <a:sx n="73" d="100"/>
          <a:sy n="73" d="100"/>
        </p:scale>
        <p:origin x="63" y="1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B20D4-9269-468B-A3B3-25A55844E215}" type="datetimeFigureOut">
              <a:rPr lang="zh-CN" altLang="en-US" smtClean="0"/>
              <a:t>2020/10/6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FF9F6-DA1A-414E-A81E-D09D8A44975D}" type="slidenum">
              <a:rPr lang="zh-CN" altLang="en-US" smtClean="0"/>
              <a:t>‹#›</a:t>
            </a:fld>
            <a:endParaRPr lang="zh-CN" altLang="en-US"/>
          </a:p>
        </p:txBody>
      </p:sp>
    </p:spTree>
    <p:extLst>
      <p:ext uri="{BB962C8B-B14F-4D97-AF65-F5344CB8AC3E}">
        <p14:creationId xmlns:p14="http://schemas.microsoft.com/office/powerpoint/2010/main" val="259828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95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180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71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426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7584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a:latin typeface="Arial" charset="0"/>
              </a:rPr>
              <a:t>Semi-lattice: x &lt;= y &lt;-&gt; x = x ^ y</a:t>
            </a:r>
          </a:p>
        </p:txBody>
      </p:sp>
      <p:sp>
        <p:nvSpPr>
          <p:cNvPr id="55300"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A2E49D97-3088-46C0-A5CF-C692DC2682E9}"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28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937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2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01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2449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204ECB3-6A91-42C2-99DD-201A6763B4B1}"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r>
              <a:rPr lang="zh-CN" altLang="en-US" dirty="0"/>
              <a:t>与节点</a:t>
            </a:r>
            <a:r>
              <a:rPr lang="zh-CN" altLang="en-US" dirty="0">
                <a:latin typeface="Arial" panose="020B0604020202020204" pitchFamily="34" charset="0"/>
              </a:rPr>
              <a:t>”</a:t>
            </a:r>
            <a:r>
              <a:rPr lang="en-US" altLang="zh-CN" dirty="0"/>
              <a:t>n3</a:t>
            </a:r>
            <a:r>
              <a:rPr lang="zh-CN" altLang="en-US" dirty="0"/>
              <a:t>、</a:t>
            </a:r>
            <a:r>
              <a:rPr lang="en-US" altLang="zh-CN" dirty="0"/>
              <a:t>n6</a:t>
            </a:r>
            <a:r>
              <a:rPr lang="zh-CN" altLang="en-US" dirty="0"/>
              <a:t>的代价采用的是</a:t>
            </a:r>
            <a:r>
              <a:rPr lang="zh-CN" altLang="en-US" b="1" dirty="0">
                <a:latin typeface="Arial" panose="020B0604020202020204" pitchFamily="34" charset="0"/>
              </a:rPr>
              <a:t>“</a:t>
            </a:r>
            <a:r>
              <a:rPr lang="zh-CN" altLang="en-US" b="1" dirty="0"/>
              <a:t>和代价法</a:t>
            </a:r>
            <a:r>
              <a:rPr lang="zh-CN" altLang="en-US" b="1" dirty="0">
                <a:latin typeface="Arial" panose="020B0604020202020204" pitchFamily="34" charset="0"/>
              </a:rPr>
              <a:t>”</a:t>
            </a:r>
            <a:r>
              <a:rPr lang="zh-CN" altLang="en-US" dirty="0"/>
              <a:t>。</a:t>
            </a:r>
          </a:p>
          <a:p>
            <a:pPr eaLnBrk="1" hangingPunct="1"/>
            <a:r>
              <a:rPr lang="en-US" altLang="zh-CN" dirty="0"/>
              <a:t>n7</a:t>
            </a:r>
            <a:r>
              <a:rPr lang="zh-CN" altLang="en-US" dirty="0"/>
              <a:t>、</a:t>
            </a:r>
            <a:r>
              <a:rPr lang="en-US" altLang="zh-CN" dirty="0"/>
              <a:t>n8</a:t>
            </a:r>
            <a:r>
              <a:rPr lang="zh-CN" altLang="en-US" dirty="0"/>
              <a:t>节点是终止节点，所以</a:t>
            </a:r>
            <a:r>
              <a:rPr kumimoji="1" lang="en-US" altLang="zh-CN" sz="2500" dirty="0">
                <a:solidFill>
                  <a:schemeClr val="hlink"/>
                </a:solidFill>
                <a:latin typeface="Tahoma" panose="020B0604030504040204" pitchFamily="34" charset="0"/>
              </a:rPr>
              <a:t>h(n7)=0</a:t>
            </a:r>
            <a:r>
              <a:rPr kumimoji="1" lang="zh-CN" altLang="en-US" sz="2500" dirty="0">
                <a:solidFill>
                  <a:schemeClr val="hlink"/>
                </a:solidFill>
                <a:latin typeface="Tahoma" panose="020B0604030504040204" pitchFamily="34" charset="0"/>
              </a:rPr>
              <a:t>，</a:t>
            </a:r>
            <a:r>
              <a:rPr kumimoji="1" lang="zh-CN" altLang="en-US" sz="2500" dirty="0">
                <a:latin typeface="Tahoma" panose="020B0604030504040204" pitchFamily="34" charset="0"/>
              </a:rPr>
              <a:t> </a:t>
            </a:r>
            <a:r>
              <a:rPr kumimoji="1" lang="en-US" altLang="zh-CN" sz="2500" dirty="0">
                <a:solidFill>
                  <a:schemeClr val="hlink"/>
                </a:solidFill>
                <a:latin typeface="Tahoma" panose="020B0604030504040204" pitchFamily="34" charset="0"/>
              </a:rPr>
              <a:t>h(n8)=0</a:t>
            </a:r>
            <a:r>
              <a:rPr kumimoji="1" lang="zh-CN" altLang="en-US" sz="2500" dirty="0">
                <a:solidFill>
                  <a:schemeClr val="hlink"/>
                </a:solidFill>
                <a:latin typeface="Tahoma" panose="020B0604030504040204" pitchFamily="34" charset="0"/>
              </a:rPr>
              <a:t>；</a:t>
            </a:r>
          </a:p>
        </p:txBody>
      </p:sp>
    </p:spTree>
    <p:extLst>
      <p:ext uri="{BB962C8B-B14F-4D97-AF65-F5344CB8AC3E}">
        <p14:creationId xmlns:p14="http://schemas.microsoft.com/office/powerpoint/2010/main" val="401913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D5590-9C90-486D-8FA8-38179D6EA4C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88765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7F6642-88B1-4CB6-9836-C2B64829710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dirty="0"/>
              <a:t>h(n0)</a:t>
            </a:r>
          </a:p>
          <a:p>
            <a:pPr eaLnBrk="1" hangingPunct="1"/>
            <a:r>
              <a:rPr kumimoji="1" lang="en-US" altLang="zh-CN" dirty="0"/>
              <a:t>=C(n0,n1)+h(n1)</a:t>
            </a:r>
          </a:p>
          <a:p>
            <a:pPr eaLnBrk="1" hangingPunct="1"/>
            <a:r>
              <a:rPr kumimoji="1" lang="en-US" altLang="zh-CN" dirty="0"/>
              <a:t>=1+h(n1)</a:t>
            </a:r>
          </a:p>
          <a:p>
            <a:pPr eaLnBrk="1" hangingPunct="1"/>
            <a:r>
              <a:rPr kumimoji="1" lang="en-US" altLang="zh-CN" dirty="0"/>
              <a:t>=1+C(n1,n3)+h(n3)</a:t>
            </a:r>
          </a:p>
          <a:p>
            <a:pPr eaLnBrk="1" hangingPunct="1"/>
            <a:r>
              <a:rPr kumimoji="1" lang="en-US" altLang="zh-CN" dirty="0"/>
              <a:t>=1+1+h(n3)</a:t>
            </a:r>
          </a:p>
          <a:p>
            <a:pPr eaLnBrk="1" hangingPunct="1"/>
            <a:r>
              <a:rPr kumimoji="1" lang="en-US" altLang="zh-CN" dirty="0"/>
              <a:t>=1+1+2+h(n5)+h(n6)</a:t>
            </a:r>
          </a:p>
          <a:p>
            <a:pPr eaLnBrk="1" hangingPunct="1"/>
            <a:r>
              <a:rPr kumimoji="1" lang="en-US" altLang="zh-CN" dirty="0"/>
              <a:t>=1+1+2+ </a:t>
            </a:r>
            <a:r>
              <a:rPr kumimoji="1" lang="en-US" altLang="zh-CN" dirty="0">
                <a:solidFill>
                  <a:schemeClr val="hlink"/>
                </a:solidFill>
              </a:rPr>
              <a:t>2+h(n7)+h(n8) </a:t>
            </a:r>
            <a:r>
              <a:rPr kumimoji="1" lang="en-US" altLang="zh-CN" dirty="0"/>
              <a:t>+h(n6)</a:t>
            </a:r>
          </a:p>
          <a:p>
            <a:pPr eaLnBrk="1" hangingPunct="1"/>
            <a:r>
              <a:rPr kumimoji="1" lang="en-US" altLang="zh-CN" dirty="0"/>
              <a:t>=1+1+2+2+h(n6)</a:t>
            </a:r>
          </a:p>
          <a:p>
            <a:pPr eaLnBrk="1" hangingPunct="1"/>
            <a:r>
              <a:rPr kumimoji="1" lang="en-US" altLang="zh-CN" dirty="0"/>
              <a:t>=1+1+2+2+2+h(n7)+h(n8)</a:t>
            </a:r>
          </a:p>
          <a:p>
            <a:pPr eaLnBrk="1" hangingPunct="1"/>
            <a:r>
              <a:rPr kumimoji="1" lang="en-US" altLang="zh-CN" dirty="0"/>
              <a:t>=1+1+2+2+2</a:t>
            </a:r>
            <a:endParaRPr kumimoji="1" lang="en-US" altLang="zh-CN" dirty="0">
              <a:solidFill>
                <a:schemeClr val="hlink"/>
              </a:solidFill>
            </a:endParaRPr>
          </a:p>
          <a:p>
            <a:pPr eaLnBrk="1" hangingPunct="1"/>
            <a:r>
              <a:rPr kumimoji="1" lang="en-US" altLang="zh-CN" dirty="0"/>
              <a:t>=8</a:t>
            </a:r>
          </a:p>
          <a:p>
            <a:pPr eaLnBrk="1" hangingPunct="1"/>
            <a:endParaRPr lang="en-US" altLang="zh-CN" dirty="0"/>
          </a:p>
        </p:txBody>
      </p:sp>
    </p:spTree>
    <p:extLst>
      <p:ext uri="{BB962C8B-B14F-4D97-AF65-F5344CB8AC3E}">
        <p14:creationId xmlns:p14="http://schemas.microsoft.com/office/powerpoint/2010/main" val="396216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210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8C6DDD-F4F7-4EAD-8F79-24F0D9BF908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选择左边蓝色子树为希望树；</a:t>
            </a:r>
          </a:p>
        </p:txBody>
      </p:sp>
    </p:spTree>
    <p:extLst>
      <p:ext uri="{BB962C8B-B14F-4D97-AF65-F5344CB8AC3E}">
        <p14:creationId xmlns:p14="http://schemas.microsoft.com/office/powerpoint/2010/main" val="3066775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9928AC-3C45-4D4E-A1AC-4E3D8FA2A20A}"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所以改选右边黑色子树为希望树；</a:t>
            </a:r>
          </a:p>
        </p:txBody>
      </p:sp>
    </p:spTree>
    <p:extLst>
      <p:ext uri="{BB962C8B-B14F-4D97-AF65-F5344CB8AC3E}">
        <p14:creationId xmlns:p14="http://schemas.microsoft.com/office/powerpoint/2010/main" val="106829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04562BC8-C3F2-47A7-AF2C-13A94AF36327}"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76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91045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BDCDB44-FDFA-4020-8765-16E5EDF522FD}"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84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72413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BDCDB44-FDFA-4020-8765-16E5EDF522FD}"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85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24047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614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0168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9240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040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093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151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451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66980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817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58110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7228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1749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12777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33897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8224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0253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47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0093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839226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89218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13978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126840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dgm"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pPr>
                <a:defRPr/>
              </a:pPr>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pPr>
                <a:defRPr/>
              </a:pPr>
              <a:t>2020/10/6</a:t>
            </a:fld>
            <a:endParaRPr lang="en-US" altLang="zh-CN"/>
          </a:p>
        </p:txBody>
      </p:sp>
    </p:spTree>
    <p:extLst>
      <p:ext uri="{BB962C8B-B14F-4D97-AF65-F5344CB8AC3E}">
        <p14:creationId xmlns:p14="http://schemas.microsoft.com/office/powerpoint/2010/main" val="2255062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257147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extLst>
      <p:ext uri="{BB962C8B-B14F-4D97-AF65-F5344CB8AC3E}">
        <p14:creationId xmlns:p14="http://schemas.microsoft.com/office/powerpoint/2010/main" val="293217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extLst>
      <p:ext uri="{BB962C8B-B14F-4D97-AF65-F5344CB8AC3E}">
        <p14:creationId xmlns:p14="http://schemas.microsoft.com/office/powerpoint/2010/main" val="3661753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extLst>
      <p:ext uri="{BB962C8B-B14F-4D97-AF65-F5344CB8AC3E}">
        <p14:creationId xmlns:p14="http://schemas.microsoft.com/office/powerpoint/2010/main" val="2979298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extLst>
      <p:ext uri="{BB962C8B-B14F-4D97-AF65-F5344CB8AC3E}">
        <p14:creationId xmlns:p14="http://schemas.microsoft.com/office/powerpoint/2010/main" val="179256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extLst>
      <p:ext uri="{BB962C8B-B14F-4D97-AF65-F5344CB8AC3E}">
        <p14:creationId xmlns:p14="http://schemas.microsoft.com/office/powerpoint/2010/main" val="154874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724374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extLst>
      <p:ext uri="{BB962C8B-B14F-4D97-AF65-F5344CB8AC3E}">
        <p14:creationId xmlns:p14="http://schemas.microsoft.com/office/powerpoint/2010/main" val="274141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extLst>
      <p:ext uri="{BB962C8B-B14F-4D97-AF65-F5344CB8AC3E}">
        <p14:creationId xmlns:p14="http://schemas.microsoft.com/office/powerpoint/2010/main" val="1808744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extLst>
      <p:ext uri="{BB962C8B-B14F-4D97-AF65-F5344CB8AC3E}">
        <p14:creationId xmlns:p14="http://schemas.microsoft.com/office/powerpoint/2010/main" val="4248450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extLst>
      <p:ext uri="{BB962C8B-B14F-4D97-AF65-F5344CB8AC3E}">
        <p14:creationId xmlns:p14="http://schemas.microsoft.com/office/powerpoint/2010/main" val="4000019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extLst>
      <p:ext uri="{BB962C8B-B14F-4D97-AF65-F5344CB8AC3E}">
        <p14:creationId xmlns:p14="http://schemas.microsoft.com/office/powerpoint/2010/main" val="24036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extLst>
      <p:ext uri="{BB962C8B-B14F-4D97-AF65-F5344CB8AC3E}">
        <p14:creationId xmlns:p14="http://schemas.microsoft.com/office/powerpoint/2010/main" val="654858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extLst>
      <p:ext uri="{BB962C8B-B14F-4D97-AF65-F5344CB8AC3E}">
        <p14:creationId xmlns:p14="http://schemas.microsoft.com/office/powerpoint/2010/main" val="3147795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extLst>
      <p:ext uri="{BB962C8B-B14F-4D97-AF65-F5344CB8AC3E}">
        <p14:creationId xmlns:p14="http://schemas.microsoft.com/office/powerpoint/2010/main" val="710365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extLst>
      <p:ext uri="{BB962C8B-B14F-4D97-AF65-F5344CB8AC3E}">
        <p14:creationId xmlns:p14="http://schemas.microsoft.com/office/powerpoint/2010/main" val="1505136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extLst>
      <p:ext uri="{BB962C8B-B14F-4D97-AF65-F5344CB8AC3E}">
        <p14:creationId xmlns:p14="http://schemas.microsoft.com/office/powerpoint/2010/main" val="264980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824881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extLst>
      <p:ext uri="{BB962C8B-B14F-4D97-AF65-F5344CB8AC3E}">
        <p14:creationId xmlns:p14="http://schemas.microsoft.com/office/powerpoint/2010/main" val="41075575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extLst>
      <p:ext uri="{BB962C8B-B14F-4D97-AF65-F5344CB8AC3E}">
        <p14:creationId xmlns:p14="http://schemas.microsoft.com/office/powerpoint/2010/main" val="30784141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extLst>
      <p:ext uri="{BB962C8B-B14F-4D97-AF65-F5344CB8AC3E}">
        <p14:creationId xmlns:p14="http://schemas.microsoft.com/office/powerpoint/2010/main" val="2780797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extLst>
      <p:ext uri="{BB962C8B-B14F-4D97-AF65-F5344CB8AC3E}">
        <p14:creationId xmlns:p14="http://schemas.microsoft.com/office/powerpoint/2010/main" val="31895682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extLst>
      <p:ext uri="{BB962C8B-B14F-4D97-AF65-F5344CB8AC3E}">
        <p14:creationId xmlns:p14="http://schemas.microsoft.com/office/powerpoint/2010/main" val="3325568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extLst>
      <p:ext uri="{BB962C8B-B14F-4D97-AF65-F5344CB8AC3E}">
        <p14:creationId xmlns:p14="http://schemas.microsoft.com/office/powerpoint/2010/main" val="31618929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extLst>
      <p:ext uri="{BB962C8B-B14F-4D97-AF65-F5344CB8AC3E}">
        <p14:creationId xmlns:p14="http://schemas.microsoft.com/office/powerpoint/2010/main" val="1850451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02771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024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0584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537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2020/10/6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43826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D8C3B-F0E0-4A70-8F71-F387CF1FC677}" type="datetimeFigureOut">
              <a:rPr lang="zh-CN" altLang="en-US" smtClean="0"/>
              <a:t>2020/10/6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9173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2020/10/6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559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42365026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35116332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1.png"/><Relationship Id="rId3" Type="http://schemas.openxmlformats.org/officeDocument/2006/relationships/tags" Target="../tags/tag5.xml"/><Relationship Id="rId7" Type="http://schemas.openxmlformats.org/officeDocument/2006/relationships/slideLayout" Target="../slideLayouts/slideLayout26.xml"/><Relationship Id="rId12"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0.png"/><Relationship Id="rId5" Type="http://schemas.openxmlformats.org/officeDocument/2006/relationships/tags" Target="../tags/tag7.xml"/><Relationship Id="rId10" Type="http://schemas.openxmlformats.org/officeDocument/2006/relationships/image" Target="../media/image14.png"/><Relationship Id="rId4" Type="http://schemas.openxmlformats.org/officeDocument/2006/relationships/tags" Target="../tags/tag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1.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6.xml"/><Relationship Id="rId11" Type="http://schemas.openxmlformats.org/officeDocument/2006/relationships/image" Target="../media/image11.png"/><Relationship Id="rId5" Type="http://schemas.openxmlformats.org/officeDocument/2006/relationships/tags" Target="../tags/tag13.xml"/><Relationship Id="rId10" Type="http://schemas.openxmlformats.org/officeDocument/2006/relationships/image" Target="../media/image10.png"/><Relationship Id="rId4" Type="http://schemas.openxmlformats.org/officeDocument/2006/relationships/tags" Target="../tags/tag12.xm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6.xml"/><Relationship Id="rId7" Type="http://schemas.openxmlformats.org/officeDocument/2006/relationships/image" Target="../media/image1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slideLayout" Target="../slideLayouts/slideLayout26.xml"/><Relationship Id="rId4" Type="http://schemas.openxmlformats.org/officeDocument/2006/relationships/tags" Target="../tags/tag17.xml"/><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19.xml"/><Relationship Id="rId16" Type="http://schemas.openxmlformats.org/officeDocument/2006/relationships/image" Target="../media/image3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5.png"/><Relationship Id="rId5" Type="http://schemas.openxmlformats.org/officeDocument/2006/relationships/tags" Target="../tags/tag22.xml"/><Relationship Id="rId15" Type="http://schemas.openxmlformats.org/officeDocument/2006/relationships/image" Target="../media/image29.png"/><Relationship Id="rId10" Type="http://schemas.openxmlformats.org/officeDocument/2006/relationships/notesSlide" Target="../notesSlides/notesSlide14.xml"/><Relationship Id="rId4" Type="http://schemas.openxmlformats.org/officeDocument/2006/relationships/tags" Target="../tags/tag21.xml"/><Relationship Id="rId9" Type="http://schemas.openxmlformats.org/officeDocument/2006/relationships/slideLayout" Target="../slideLayouts/slideLayout26.xml"/><Relationship Id="rId1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6.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30.xml"/><Relationship Id="rId7" Type="http://schemas.openxmlformats.org/officeDocument/2006/relationships/image" Target="../media/image67.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slideLayout" Target="../slideLayouts/slideLayout37.xml"/><Relationship Id="rId9"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slideLayout" Target="../slideLayouts/slideLayout37.xml"/><Relationship Id="rId1" Type="http://schemas.openxmlformats.org/officeDocument/2006/relationships/tags" Target="../tags/tag31.xml"/><Relationship Id="rId5" Type="http://schemas.openxmlformats.org/officeDocument/2006/relationships/image" Target="../media/image74.png"/><Relationship Id="rId4" Type="http://schemas.openxmlformats.org/officeDocument/2006/relationships/image" Target="../media/image73.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1035" y="0"/>
            <a:ext cx="9898081" cy="7620000"/>
          </a:xfrm>
          <a:prstGeom prst="rect">
            <a:avLst/>
          </a:prstGeom>
          <a:noFill/>
        </p:spPr>
      </p:pic>
      <p:sp>
        <p:nvSpPr>
          <p:cNvPr id="5" name="标题 4"/>
          <p:cNvSpPr>
            <a:spLocks noGrp="1"/>
          </p:cNvSpPr>
          <p:nvPr>
            <p:ph type="title"/>
          </p:nvPr>
        </p:nvSpPr>
        <p:spPr/>
        <p:txBody>
          <a:bodyPr/>
          <a:lstStyle/>
          <a:p>
            <a:endParaRPr lang="zh-CN" altLang="en-US"/>
          </a:p>
        </p:txBody>
      </p:sp>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4" name="内容占位符 3"/>
          <p:cNvSpPr>
            <a:spLocks noGrp="1"/>
          </p:cNvSpPr>
          <p:nvPr>
            <p:ph idx="1"/>
          </p:nvPr>
        </p:nvSpPr>
        <p:spPr/>
        <p:txBody>
          <a:bodyPr/>
          <a:lstStyle/>
          <a:p>
            <a:endParaRPr lang="zh-CN" altLang="en-US"/>
          </a:p>
        </p:txBody>
      </p:sp>
    </p:spTree>
    <p:extLst>
      <p:ext uri="{BB962C8B-B14F-4D97-AF65-F5344CB8AC3E}">
        <p14:creationId xmlns:p14="http://schemas.microsoft.com/office/powerpoint/2010/main" val="307356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04217"/>
            <a:ext cx="109628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可纳性的证明：</a:t>
            </a:r>
          </a:p>
          <a:p>
            <a:pPr marL="0" marR="8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对有限图，如果从初始节点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一定成功结束。</a:t>
            </a:r>
          </a:p>
          <a:p>
            <a:pPr marL="0" marR="75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首先证明算法必然会结束。</a:t>
            </a:r>
          </a:p>
          <a:p>
            <a:pPr marL="0" marR="6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由于搜索图为有限图，如果算法能找到解，则成功结束；如果算法找不到解，则必然会由于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表变空而结束。因此，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590064" y="3695392"/>
            <a:ext cx="10962840" cy="2308324"/>
          </a:xfrm>
          <a:prstGeom prst="rect">
            <a:avLst/>
          </a:prstGeom>
        </p:spPr>
        <p:txBody>
          <a:bodyPr wrap="square">
            <a:spAutoFit/>
          </a:bodyPr>
          <a:lstStyle/>
          <a:p>
            <a:pPr marL="0" marR="788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然后证明算法一定会成功结束。</a:t>
            </a:r>
          </a:p>
          <a:p>
            <a:pPr marL="0" marR="26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由于至少存在一条有初始节点到目标节点的路径，设此路径为</a:t>
            </a:r>
          </a:p>
          <a:p>
            <a:pPr marL="0" marR="96820" lvl="0" indent="0" algn="l" defTabSz="914400" rtl="0" eaLnBrk="1" fontAlgn="auto" latinLnBrk="0" hangingPunct="1">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表中，且路径中任一节点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表后，其后继节点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必然进入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表，这样，在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表变为空之前，目标节点必然出现在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表中。因此，算法一定会成功结束。</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3380412"/>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281198"/>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算法不终止的话，则从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6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生成的从初始节点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的最短路经长度，由于搜索图中每条边的代价都是一个正数，令其中的最小的一个数是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7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是最佳路径的代价，故有</a:t>
            </a:r>
          </a:p>
          <a:p>
            <a:pPr marL="0" marR="9245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7660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值，因此，也将具有任意大的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0975261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算法终止前的任何时刻，</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表中总存在节点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到目标节点的最佳路径上的一个节点，且满足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33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的一条最佳路径序列为</a:t>
            </a:r>
          </a:p>
          <a:p>
            <a:pPr marL="0" marR="9597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6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表中，当节点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没有结束以前，在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表中必存在最佳路径上的节点。设这些节点中排在最前面的节点为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0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在最佳路径上，故有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2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869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g*(n')+h*(n')=f*(n')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4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因为在最佳路径上的所有节点的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值都应相等，因此有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9856313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113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对无限图，若从初始节点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13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（反证法）假设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表中的节点有任意大的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值，这与引理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的结论相矛盾，因此，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算法只能成功结束。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表中任一具有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f(n)&lt;f*(S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，最终都被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算法选作为扩展的节点。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315355967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776877" y="1644991"/>
            <a:ext cx="109628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22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CC3100"/>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算法中，对任何被扩展的节点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，都有</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f(n)</a:t>
            </a:r>
            <a:r>
              <a:rPr kumimoji="0" lang="en-US" altLang="zh-CN"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p>
          <a:p>
            <a:pPr marL="0" marR="5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选作扩展的任一节点，因此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不会是目标节点，且搜索没有结束。由引理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表中有满足</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；否则，选择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扩展，必有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所以有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p>
          <a:p>
            <a:pPr marL="0" marR="0" lvl="0" indent="0" algn="l" defTabSz="914400" rtl="0" eaLnBrk="0" fontAlgn="auto" latinLnBrk="0" hangingPunct="0">
              <a:lnSpc>
                <a:spcPct val="100000"/>
              </a:lnSpc>
              <a:spcBef>
                <a:spcPts val="0"/>
              </a:spcBef>
              <a:spcAft>
                <a:spcPts val="0"/>
              </a:spcAft>
              <a:buClrTx/>
              <a:buSzTx/>
              <a:buFontTx/>
              <a:buNone/>
              <a:tabLst/>
              <a:defRPr/>
            </a:pPr>
            <a:endParaRPr lang="en-US" altLang="zh-CN" sz="2400" dirty="0">
              <a:solidFill>
                <a:srgbClr val="0000CC"/>
              </a:solidFill>
              <a:latin typeface="Times New Roman" panose="02020603050405020304" pitchFamily="18" charset="0"/>
              <a:ea typeface="FangSong_GB2312" panose="02010609030101010101" pitchFamily="49" charset="-122"/>
            </a:endParaRPr>
          </a:p>
          <a:p>
            <a:pPr lvl="0">
              <a:defRPr/>
            </a:pPr>
            <a:r>
              <a:rPr lang="zh-CN" altLang="en-US" sz="2400" b="0" dirty="0">
                <a:solidFill>
                  <a:srgbClr val="0000CC"/>
                </a:solidFill>
                <a:latin typeface="FangSong_GB2312" panose="02010609030101010101" pitchFamily="49" charset="-122"/>
                <a:ea typeface="FangSong_GB2312" panose="02010609030101010101" pitchFamily="49" charset="-122"/>
              </a:rPr>
              <a:t>下面给出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算法的可纳性</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5594344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025559"/>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4.3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算法是可采纳的，即若存在从初始节点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的路径，则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算法必能结束在最佳路径上。</a:t>
            </a:r>
          </a:p>
          <a:p>
            <a:pPr marL="0" marR="73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证明过程分以下两步进行：</a:t>
            </a:r>
          </a:p>
          <a:p>
            <a:pPr marL="0" marR="487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先证明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算法一定能够终止在某个目标节点上。</a:t>
            </a:r>
          </a:p>
          <a:p>
            <a:pPr marL="0" marR="7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可知，无论是对有限图还是无限图，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算法都能够找到某个目标节点而结束。</a:t>
            </a:r>
          </a:p>
          <a:p>
            <a:pPr marL="0" marR="4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再证明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算法只能终止在最佳路径上。（反证法）</a:t>
            </a: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算法未能终止在最佳路径上，而是终止在</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某个目标节点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处，则有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f(t)=g(t)&gt;f*(S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但由引理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算法结束前，必有最佳路径上的一个节点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)&lt;f(t)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算法一定会选择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来扩展，而不可能选择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，从而也不会去测试目标节点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，这就与假设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算法终止在目标节点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5080390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Optimality of A* Tree Search</a:t>
            </a:r>
          </a:p>
        </p:txBody>
      </p:sp>
      <p:sp>
        <p:nvSpPr>
          <p:cNvPr id="26" name="Content Placeholder 25"/>
          <p:cNvSpPr>
            <a:spLocks noGrp="1"/>
          </p:cNvSpPr>
          <p:nvPr>
            <p:ph idx="1"/>
          </p:nvPr>
        </p:nvSpPr>
        <p:spPr/>
        <p:txBody>
          <a:bodyPr/>
          <a:lstStyle/>
          <a:p>
            <a:endParaRPr lang="en-US"/>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01" y="1753559"/>
            <a:ext cx="5862797" cy="4222609"/>
          </a:xfrm>
          <a:prstGeom prst="rect">
            <a:avLst/>
          </a:prstGeom>
          <a:noFill/>
          <a:ln w="9525">
            <a:noFill/>
            <a:miter lim="800000"/>
            <a:headEnd/>
            <a:tailEnd/>
          </a:ln>
          <a:effectLst/>
        </p:spPr>
      </p:pic>
    </p:spTree>
    <p:extLst>
      <p:ext uri="{BB962C8B-B14F-4D97-AF65-F5344CB8AC3E}">
        <p14:creationId xmlns:p14="http://schemas.microsoft.com/office/powerpoint/2010/main" val="742900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Calibri"/>
                <a:cs typeface="Calibri"/>
              </a:rPr>
              <a:t>Optimality of A* Tree Search</a:t>
            </a:r>
          </a:p>
        </p:txBody>
      </p:sp>
      <p:sp>
        <p:nvSpPr>
          <p:cNvPr id="18447" name="Content Placeholder 19"/>
          <p:cNvSpPr>
            <a:spLocks noGrp="1"/>
          </p:cNvSpPr>
          <p:nvPr>
            <p:ph idx="1"/>
          </p:nvPr>
        </p:nvSpPr>
        <p:spPr>
          <a:xfrm>
            <a:off x="1371440" y="1447800"/>
            <a:ext cx="5029200" cy="4525963"/>
          </a:xfrm>
        </p:spPr>
        <p:txBody>
          <a:bodyPr/>
          <a:lstStyle/>
          <a:p>
            <a:pPr>
              <a:buFont typeface="Wingdings" pitchFamily="2" charset="2"/>
              <a:buNone/>
            </a:pPr>
            <a:r>
              <a:rPr lang="en-US" sz="2400" dirty="0">
                <a:latin typeface="Calibri"/>
                <a:cs typeface="Calibri"/>
              </a:rPr>
              <a:t>Assume:</a:t>
            </a:r>
          </a:p>
          <a:p>
            <a:r>
              <a:rPr lang="en-US" sz="2400" dirty="0">
                <a:latin typeface="Calibri"/>
                <a:cs typeface="Calibri"/>
              </a:rPr>
              <a:t>A is an optimal goal node</a:t>
            </a:r>
          </a:p>
          <a:p>
            <a:r>
              <a:rPr lang="en-US" sz="2400" dirty="0">
                <a:latin typeface="Calibri"/>
                <a:cs typeface="Calibri"/>
              </a:rPr>
              <a:t>B is a suboptimal goal node</a:t>
            </a:r>
          </a:p>
          <a:p>
            <a:r>
              <a:rPr lang="en-US" sz="2400" dirty="0">
                <a:latin typeface="Calibri"/>
                <a:cs typeface="Calibri"/>
              </a:rPr>
              <a:t>h is admissible</a:t>
            </a:r>
          </a:p>
          <a:p>
            <a:pPr>
              <a:lnSpc>
                <a:spcPct val="150000"/>
              </a:lnSpc>
            </a:pPr>
            <a:endParaRPr lang="en-US" sz="1200" dirty="0">
              <a:latin typeface="Calibri"/>
              <a:cs typeface="Calibri"/>
            </a:endParaRPr>
          </a:p>
          <a:p>
            <a:pPr>
              <a:lnSpc>
                <a:spcPct val="150000"/>
              </a:lnSpc>
              <a:buNone/>
            </a:pPr>
            <a:r>
              <a:rPr lang="en-US" sz="2400" dirty="0">
                <a:latin typeface="Calibri"/>
                <a:cs typeface="Calibri"/>
              </a:rPr>
              <a:t>Claim:</a:t>
            </a:r>
          </a:p>
          <a:p>
            <a:r>
              <a:rPr lang="en-US" sz="2400" dirty="0">
                <a:latin typeface="Calibri"/>
                <a:cs typeface="Calibri"/>
              </a:rPr>
              <a:t>A will exit the fringe before B</a:t>
            </a:r>
          </a:p>
        </p:txBody>
      </p:sp>
      <p:sp>
        <p:nvSpPr>
          <p:cNvPr id="17" name="Freeform 12"/>
          <p:cNvSpPr>
            <a:spLocks/>
          </p:cNvSpPr>
          <p:nvPr/>
        </p:nvSpPr>
        <p:spPr bwMode="auto">
          <a:xfrm>
            <a:off x="7384889" y="1789113"/>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8" name="Oval 13"/>
          <p:cNvSpPr>
            <a:spLocks noChangeArrowheads="1"/>
          </p:cNvSpPr>
          <p:nvPr/>
        </p:nvSpPr>
        <p:spPr bwMode="auto">
          <a:xfrm>
            <a:off x="8507250" y="214471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Oval 14"/>
          <p:cNvSpPr>
            <a:spLocks noChangeArrowheads="1"/>
          </p:cNvSpPr>
          <p:nvPr/>
        </p:nvSpPr>
        <p:spPr bwMode="auto">
          <a:xfrm>
            <a:off x="8983501" y="2135187"/>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0" name="Text Box 15"/>
          <p:cNvSpPr txBox="1">
            <a:spLocks noChangeArrowheads="1"/>
          </p:cNvSpPr>
          <p:nvPr/>
        </p:nvSpPr>
        <p:spPr bwMode="auto">
          <a:xfrm>
            <a:off x="8637425" y="1995486"/>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21" name="Oval 16"/>
          <p:cNvSpPr>
            <a:spLocks noChangeArrowheads="1"/>
          </p:cNvSpPr>
          <p:nvPr/>
        </p:nvSpPr>
        <p:spPr bwMode="auto">
          <a:xfrm>
            <a:off x="9989976" y="38322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2" name="Oval 17"/>
          <p:cNvSpPr>
            <a:spLocks noChangeArrowheads="1"/>
          </p:cNvSpPr>
          <p:nvPr/>
        </p:nvSpPr>
        <p:spPr bwMode="auto">
          <a:xfrm>
            <a:off x="7703976" y="35274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3" name="Oval 21"/>
          <p:cNvSpPr>
            <a:spLocks noChangeArrowheads="1"/>
          </p:cNvSpPr>
          <p:nvPr/>
        </p:nvSpPr>
        <p:spPr bwMode="auto">
          <a:xfrm>
            <a:off x="8739026" y="171926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28" name="Picture 27" descr="txp_fig"/>
          <p:cNvPicPr>
            <a:picLocks noChangeAspect="1"/>
          </p:cNvPicPr>
          <p:nvPr>
            <p:custDataLst>
              <p:tags r:id="rId1"/>
            </p:custDataLst>
          </p:nvPr>
        </p:nvPicPr>
        <p:blipFill>
          <a:blip r:embed="rId4" cstate="print"/>
          <a:stretch>
            <a:fillRect/>
          </a:stretch>
        </p:blipFill>
        <p:spPr bwMode="auto">
          <a:xfrm>
            <a:off x="10334304" y="3819722"/>
            <a:ext cx="257496" cy="241101"/>
          </a:xfrm>
          <a:prstGeom prst="rect">
            <a:avLst/>
          </a:prstGeom>
          <a:noFill/>
          <a:ln/>
          <a:effectLst/>
        </p:spPr>
      </p:pic>
      <p:pic>
        <p:nvPicPr>
          <p:cNvPr id="13" name="Picture 12" descr="txp_fig"/>
          <p:cNvPicPr>
            <a:picLocks noChangeAspect="1"/>
          </p:cNvPicPr>
          <p:nvPr>
            <p:custDataLst>
              <p:tags r:id="rId2"/>
            </p:custDataLst>
          </p:nvPr>
        </p:nvPicPr>
        <p:blipFill>
          <a:blip r:embed="rId5" cstate="print"/>
          <a:stretch>
            <a:fillRect/>
          </a:stretch>
        </p:blipFill>
        <p:spPr bwMode="auto">
          <a:xfrm>
            <a:off x="7285983" y="3514921"/>
            <a:ext cx="257817" cy="257817"/>
          </a:xfrm>
          <a:prstGeom prst="rect">
            <a:avLst/>
          </a:prstGeom>
          <a:noFill/>
          <a:ln/>
          <a:effectLst/>
        </p:spPr>
      </p:pic>
    </p:spTree>
    <p:extLst>
      <p:ext uri="{BB962C8B-B14F-4D97-AF65-F5344CB8AC3E}">
        <p14:creationId xmlns:p14="http://schemas.microsoft.com/office/powerpoint/2010/main" val="329615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5410200" y="4572000"/>
            <a:ext cx="6553200" cy="1905000"/>
          </a:xfrm>
          <a:prstGeom prst="wedgeRoundRectCallout">
            <a:avLst>
              <a:gd name="adj1" fmla="val -60117"/>
              <a:gd name="adj2" fmla="val -90421"/>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pPr eaLnBrk="1" hangingPunct="1"/>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8" cstate="print"/>
          <a:srcRect/>
          <a:stretch>
            <a:fillRect/>
          </a:stretch>
        </p:blipFill>
        <p:spPr bwMode="auto">
          <a:xfrm>
            <a:off x="5715000" y="4903471"/>
            <a:ext cx="3013075" cy="319087"/>
          </a:xfrm>
          <a:prstGeom prst="rect">
            <a:avLst/>
          </a:prstGeom>
          <a:noFill/>
          <a:ln w="9525">
            <a:noFill/>
            <a:miter lim="800000"/>
            <a:headEnd/>
            <a:tailEnd/>
          </a:ln>
        </p:spPr>
      </p:pic>
      <p:sp>
        <p:nvSpPr>
          <p:cNvPr id="21" name="TextBox 20"/>
          <p:cNvSpPr txBox="1"/>
          <p:nvPr/>
        </p:nvSpPr>
        <p:spPr>
          <a:xfrm>
            <a:off x="9144000" y="4822578"/>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Definition of f-cost</a:t>
            </a:r>
          </a:p>
        </p:txBody>
      </p:sp>
      <p:pic>
        <p:nvPicPr>
          <p:cNvPr id="25" name="Picture 24" descr="txp_fig"/>
          <p:cNvPicPr>
            <a:picLocks noChangeAspect="1"/>
          </p:cNvPicPr>
          <p:nvPr>
            <p:custDataLst>
              <p:tags r:id="rId2"/>
            </p:custDataLst>
          </p:nvPr>
        </p:nvPicPr>
        <p:blipFill>
          <a:blip r:embed="rId9" cstate="print"/>
          <a:stretch>
            <a:fillRect/>
          </a:stretch>
        </p:blipFill>
        <p:spPr bwMode="auto">
          <a:xfrm>
            <a:off x="5714998" y="5374957"/>
            <a:ext cx="1864893" cy="318467"/>
          </a:xfrm>
          <a:prstGeom prst="rect">
            <a:avLst/>
          </a:prstGeom>
          <a:noFill/>
          <a:ln/>
          <a:effectLst/>
        </p:spPr>
      </p:pic>
      <p:sp>
        <p:nvSpPr>
          <p:cNvPr id="24" name="TextBox 23"/>
          <p:cNvSpPr txBox="1"/>
          <p:nvPr/>
        </p:nvSpPr>
        <p:spPr>
          <a:xfrm>
            <a:off x="9144000" y="52842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Admissibility of h</a:t>
            </a:r>
          </a:p>
        </p:txBody>
      </p:sp>
      <p:sp>
        <p:nvSpPr>
          <p:cNvPr id="27"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8"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2"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3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41" name="Picture 29" descr="txp_fig"/>
          <p:cNvPicPr>
            <a:picLocks noChangeAspect="1" noChangeArrowheads="1"/>
          </p:cNvPicPr>
          <p:nvPr>
            <p:custDataLst>
              <p:tags r:id="rId3"/>
            </p:custDataLst>
          </p:nvPr>
        </p:nvPicPr>
        <p:blipFill>
          <a:blip r:embed="rId10" cstate="print"/>
          <a:srcRect/>
          <a:stretch>
            <a:fillRect/>
          </a:stretch>
        </p:blipFill>
        <p:spPr bwMode="auto">
          <a:xfrm>
            <a:off x="7780175" y="2493961"/>
            <a:ext cx="192088" cy="160339"/>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1" cstate="print"/>
          <a:stretch>
            <a:fillRect/>
          </a:stretch>
        </p:blipFill>
        <p:spPr bwMode="auto">
          <a:xfrm>
            <a:off x="10334304" y="3548260"/>
            <a:ext cx="257496" cy="241101"/>
          </a:xfrm>
          <a:prstGeom prst="rect">
            <a:avLst/>
          </a:prstGeom>
          <a:noFill/>
          <a:ln/>
          <a:effectLst/>
        </p:spPr>
      </p:pic>
      <p:sp>
        <p:nvSpPr>
          <p:cNvPr id="46" name="Oval 45"/>
          <p:cNvSpPr/>
          <p:nvPr/>
        </p:nvSpPr>
        <p:spPr>
          <a:xfrm rot="1800000">
            <a:off x="7335252" y="2272604"/>
            <a:ext cx="954869" cy="155526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9" name="Picture 28" descr="txp_fig"/>
          <p:cNvPicPr>
            <a:picLocks noChangeAspect="1"/>
          </p:cNvPicPr>
          <p:nvPr>
            <p:custDataLst>
              <p:tags r:id="rId5"/>
            </p:custDataLst>
          </p:nvPr>
        </p:nvPicPr>
        <p:blipFill>
          <a:blip r:embed="rId12" cstate="print"/>
          <a:stretch>
            <a:fillRect/>
          </a:stretch>
        </p:blipFill>
        <p:spPr bwMode="auto">
          <a:xfrm>
            <a:off x="5731099" y="5867401"/>
            <a:ext cx="1944584" cy="318518"/>
          </a:xfrm>
          <a:prstGeom prst="rect">
            <a:avLst/>
          </a:prstGeom>
          <a:noFill/>
          <a:ln/>
          <a:effectLst/>
        </p:spPr>
      </p:pic>
      <p:sp>
        <p:nvSpPr>
          <p:cNvPr id="48" name="TextBox 47"/>
          <p:cNvSpPr txBox="1"/>
          <p:nvPr/>
        </p:nvSpPr>
        <p:spPr>
          <a:xfrm>
            <a:off x="9144000" y="57414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pic>
        <p:nvPicPr>
          <p:cNvPr id="26" name="Picture 25" descr="txp_fig"/>
          <p:cNvPicPr>
            <a:picLocks noChangeAspect="1"/>
          </p:cNvPicPr>
          <p:nvPr>
            <p:custDataLst>
              <p:tags r:id="rId6"/>
            </p:custDataLst>
          </p:nvPr>
        </p:nvPicPr>
        <p:blipFill>
          <a:blip r:embed="rId13"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134826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62600" y="4572000"/>
            <a:ext cx="6400800" cy="13716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6512222" y="5354956"/>
            <a:ext cx="1930189" cy="318668"/>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6497464" y="4881879"/>
            <a:ext cx="1914135" cy="318704"/>
          </a:xfrm>
          <a:prstGeom prst="rect">
            <a:avLst/>
          </a:prstGeom>
          <a:noFill/>
          <a:ln/>
          <a:effectLst/>
        </p:spPr>
      </p:pic>
      <p:sp>
        <p:nvSpPr>
          <p:cNvPr id="25" name="TextBox 24"/>
          <p:cNvSpPr txBox="1"/>
          <p:nvPr/>
        </p:nvSpPr>
        <p:spPr>
          <a:xfrm>
            <a:off x="9296400" y="47856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B is suboptimal</a:t>
            </a:r>
          </a:p>
        </p:txBody>
      </p:sp>
      <p:sp>
        <p:nvSpPr>
          <p:cNvPr id="26" name="TextBox 25"/>
          <p:cNvSpPr txBox="1"/>
          <p:nvPr/>
        </p:nvSpPr>
        <p:spPr>
          <a:xfrm>
            <a:off x="9296400" y="52428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10334304" y="3548260"/>
            <a:ext cx="257496" cy="241101"/>
          </a:xfrm>
          <a:prstGeom prst="rect">
            <a:avLst/>
          </a:prstGeom>
          <a:noFill/>
          <a:ln/>
          <a:effectLst/>
        </p:spPr>
      </p:pic>
      <p:sp>
        <p:nvSpPr>
          <p:cNvPr id="56" name="Oval 55"/>
          <p:cNvSpPr/>
          <p:nvPr/>
        </p:nvSpPr>
        <p:spPr>
          <a:xfrm rot="359986">
            <a:off x="7040951" y="3019060"/>
            <a:ext cx="3870153"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289321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6" name="Rectangle 4"/>
          <p:cNvSpPr>
            <a:spLocks noChangeArrowheads="1"/>
          </p:cNvSpPr>
          <p:nvPr/>
        </p:nvSpPr>
        <p:spPr bwMode="auto">
          <a:xfrm>
            <a:off x="639224" y="1251701"/>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2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f(n)=g(n)+h(n)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加上某些限制后得到的一种启发式搜索算法</a:t>
            </a:r>
          </a:p>
          <a:p>
            <a:pPr marL="0" marR="8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出发，约束经过节点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到达目标节点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的估计值。记</a:t>
            </a:r>
          </a:p>
          <a:p>
            <a:pPr marL="0" marR="898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出发到达</a:t>
            </a:r>
            <a:r>
              <a:rPr kumimoji="0" lang="en-US" altLang="zh-CN" sz="2400" b="1" i="0" u="none" strike="noStrike" kern="1200" cap="none" spc="0" normalizeH="0" baseline="0" noProof="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p>
          <a:p>
            <a:pPr marL="0" marR="997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9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算法（全局择优）中的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分别提出如下限制：</a:t>
            </a:r>
          </a:p>
          <a:p>
            <a:pPr marL="0" marR="386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248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的下界，即对任意节点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均有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55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则称满足上述两条限制的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endParaRPr kumimoji="0" lang="zh-CN" altLang="en-US" sz="2000" b="0" i="0" u="none" strike="noStrike" kern="12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00804731"/>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7391400" y="4800600"/>
            <a:ext cx="3733800" cy="914400"/>
          </a:xfrm>
          <a:prstGeom prst="wedgeRoundRectCallout">
            <a:avLst>
              <a:gd name="adj1" fmla="val -141787"/>
              <a:gd name="adj2" fmla="val -6425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a:p>
            <a:pPr marL="914376" lvl="1" indent="-457200" eaLnBrk="1" hangingPunct="1">
              <a:buFont typeface="+mj-lt"/>
              <a:buAutoNum type="arabicPeriod"/>
            </a:pPr>
            <a:r>
              <a:rPr lang="en-US" sz="2400" dirty="0">
                <a:latin typeface="Calibri"/>
                <a:cs typeface="Calibri"/>
              </a:rPr>
              <a:t> </a:t>
            </a:r>
            <a:r>
              <a:rPr lang="en-US" sz="2400" i="1" dirty="0">
                <a:latin typeface="Calibri"/>
                <a:cs typeface="Calibri"/>
              </a:rPr>
              <a:t>n</a:t>
            </a:r>
            <a:r>
              <a:rPr lang="en-US" sz="2400" dirty="0">
                <a:latin typeface="Calibri"/>
                <a:cs typeface="Calibri"/>
              </a:rPr>
              <a:t> expands before B</a:t>
            </a:r>
          </a:p>
          <a:p>
            <a:pPr eaLnBrk="1" hangingPunct="1"/>
            <a:r>
              <a:rPr lang="en-US" sz="2400" dirty="0">
                <a:latin typeface="Calibri"/>
                <a:cs typeface="Calibri"/>
              </a:rPr>
              <a:t>All ancestors of A expand before B</a:t>
            </a:r>
          </a:p>
          <a:p>
            <a:pPr eaLnBrk="1" hangingPunct="1"/>
            <a:r>
              <a:rPr lang="en-US" sz="2400" dirty="0">
                <a:latin typeface="Calibri"/>
                <a:cs typeface="Calibri"/>
              </a:rPr>
              <a:t>A expands before B</a:t>
            </a:r>
          </a:p>
          <a:p>
            <a:pPr eaLnBrk="1" hangingPunct="1"/>
            <a:r>
              <a:rPr lang="en-US" sz="24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7709669" y="5105400"/>
            <a:ext cx="3110735" cy="318731"/>
          </a:xfrm>
          <a:prstGeom prst="rect">
            <a:avLst/>
          </a:prstGeom>
          <a:noFill/>
          <a:ln/>
          <a:effectLst/>
        </p:spPr>
      </p:pic>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10334304" y="3548260"/>
            <a:ext cx="257496" cy="241101"/>
          </a:xfrm>
          <a:prstGeom prst="rect">
            <a:avLst/>
          </a:prstGeom>
          <a:noFill/>
          <a:ln/>
          <a:effectLst/>
        </p:spPr>
      </p:pic>
      <p:sp>
        <p:nvSpPr>
          <p:cNvPr id="23" name="Oval 22"/>
          <p:cNvSpPr/>
          <p:nvPr/>
        </p:nvSpPr>
        <p:spPr>
          <a:xfrm rot="1372885">
            <a:off x="7307550" y="2652452"/>
            <a:ext cx="3645108"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422575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9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算法的搜索效率很大程度上取决于估价函数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。一般来说， 在满足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的前提下，</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的值越大，说明它携带的启发性信息越多，</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算法搜索时扩展的节点就越少，搜索效率就越高。</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算法的这一特性被称为最优性。</a:t>
            </a:r>
          </a:p>
          <a:p>
            <a:pPr marL="0" marR="63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下面通过一个定理来描述这一特性。</a:t>
            </a:r>
          </a:p>
          <a:p>
            <a:pPr marL="0" marR="5095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50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设有两个</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，它们有</a:t>
            </a: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186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有更多的启发性信息，即对所有非目标节点均有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(n)&gt;h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则在搜索过程中，被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扩展的节点也必然被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扩展的节点不会比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扩展的节点少，亦即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扩展的节点集的子集。</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88644390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2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八数码难题。设问题的初始状态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和目标状态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如下图所示，且估价函数为</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f(n)=d(n)+K(n)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0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在搜索树中的深度；</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表示不在位数码回原位需要的步数。</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
        <p:nvSpPr>
          <p:cNvPr id="3" name="矩形 2"/>
          <p:cNvSpPr/>
          <p:nvPr/>
        </p:nvSpPr>
        <p:spPr>
          <a:xfrm>
            <a:off x="668721" y="5414719"/>
            <a:ext cx="10195924" cy="830997"/>
          </a:xfrm>
          <a:prstGeom prst="rect">
            <a:avLst/>
          </a:prstGeom>
        </p:spPr>
        <p:txBody>
          <a:bodyPr wrap="square">
            <a:spAutoFit/>
          </a:bodyPr>
          <a:lstStyle/>
          <a:p>
            <a:pPr marL="0" marR="525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解：</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该问题的全局择优搜索树如下图所示。在该图中，每个节点旁边的数字是该节点的估价函数值。</a:t>
            </a:r>
          </a:p>
        </p:txBody>
      </p:sp>
    </p:spTree>
    <p:extLst>
      <p:ext uri="{BB962C8B-B14F-4D97-AF65-F5344CB8AC3E}">
        <p14:creationId xmlns:p14="http://schemas.microsoft.com/office/powerpoint/2010/main" val="4746155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pic>
        <p:nvPicPr>
          <p:cNvPr id="3" name="图片 2"/>
          <p:cNvPicPr>
            <a:picLocks noChangeAspect="1"/>
          </p:cNvPicPr>
          <p:nvPr/>
        </p:nvPicPr>
        <p:blipFill>
          <a:blip r:embed="rId3"/>
          <a:stretch>
            <a:fillRect/>
          </a:stretch>
        </p:blipFill>
        <p:spPr>
          <a:xfrm>
            <a:off x="1791730" y="628573"/>
            <a:ext cx="9308765" cy="6056431"/>
          </a:xfrm>
          <a:prstGeom prst="rect">
            <a:avLst/>
          </a:prstGeom>
        </p:spPr>
      </p:pic>
    </p:spTree>
    <p:extLst>
      <p:ext uri="{BB962C8B-B14F-4D97-AF65-F5344CB8AC3E}">
        <p14:creationId xmlns:p14="http://schemas.microsoft.com/office/powerpoint/2010/main" val="30714976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1866915" y="3915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4.3.3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30212680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DE2B590-9821-4C5E-809D-07C3CA214EBE}"/>
              </a:ext>
            </a:extLst>
          </p:cNvPr>
          <p:cNvPicPr>
            <a:picLocks noChangeAspect="1"/>
          </p:cNvPicPr>
          <p:nvPr/>
        </p:nvPicPr>
        <p:blipFill>
          <a:blip r:embed="rId2"/>
          <a:stretch>
            <a:fillRect/>
          </a:stretch>
        </p:blipFill>
        <p:spPr>
          <a:xfrm>
            <a:off x="1128715" y="13062"/>
            <a:ext cx="9934570" cy="6844937"/>
          </a:xfrm>
          <a:prstGeom prst="rect">
            <a:avLst/>
          </a:prstGeom>
        </p:spPr>
      </p:pic>
    </p:spTree>
    <p:extLst>
      <p:ext uri="{BB962C8B-B14F-4D97-AF65-F5344CB8AC3E}">
        <p14:creationId xmlns:p14="http://schemas.microsoft.com/office/powerpoint/2010/main" val="28783752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372198-5644-4431-AA05-67D124D13634}"/>
              </a:ext>
            </a:extLst>
          </p:cNvPr>
          <p:cNvPicPr>
            <a:picLocks noChangeAspect="1"/>
          </p:cNvPicPr>
          <p:nvPr/>
        </p:nvPicPr>
        <p:blipFill>
          <a:blip r:embed="rId2"/>
          <a:stretch>
            <a:fillRect/>
          </a:stretch>
        </p:blipFill>
        <p:spPr>
          <a:xfrm>
            <a:off x="1137342" y="13062"/>
            <a:ext cx="9917315" cy="6844937"/>
          </a:xfrm>
          <a:prstGeom prst="rect">
            <a:avLst/>
          </a:prstGeom>
        </p:spPr>
      </p:pic>
    </p:spTree>
    <p:extLst>
      <p:ext uri="{BB962C8B-B14F-4D97-AF65-F5344CB8AC3E}">
        <p14:creationId xmlns:p14="http://schemas.microsoft.com/office/powerpoint/2010/main" val="17043221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8 Puzzle</a:t>
            </a:r>
          </a:p>
        </p:txBody>
      </p:sp>
      <p:sp>
        <p:nvSpPr>
          <p:cNvPr id="817155" name="Rectangle 3"/>
          <p:cNvSpPr>
            <a:spLocks noGrp="1" noChangeArrowheads="1"/>
          </p:cNvSpPr>
          <p:nvPr>
            <p:ph idx="1"/>
          </p:nvPr>
        </p:nvSpPr>
        <p:spPr>
          <a:xfrm>
            <a:off x="406400" y="1397001"/>
            <a:ext cx="11099800" cy="4729164"/>
          </a:xfrm>
        </p:spPr>
        <p:txBody>
          <a:bodyPr/>
          <a:lstStyle/>
          <a:p>
            <a:pPr eaLnBrk="1" hangingPunct="1"/>
            <a:r>
              <a:rPr lang="en-US" sz="2800" dirty="0"/>
              <a:t>How about using the </a:t>
            </a:r>
            <a:r>
              <a:rPr lang="en-US" sz="2800" i="1" dirty="0"/>
              <a:t>actual cost</a:t>
            </a:r>
            <a:r>
              <a:rPr lang="en-US" sz="2800" dirty="0"/>
              <a:t> as a heuristic?</a:t>
            </a:r>
          </a:p>
          <a:p>
            <a:pPr lvl="1" eaLnBrk="1" hangingPunct="1"/>
            <a:r>
              <a:rPr lang="en-US" sz="2400" dirty="0"/>
              <a:t>Would it be admissible?</a:t>
            </a:r>
          </a:p>
          <a:p>
            <a:pPr lvl="1" eaLnBrk="1" hangingPunct="1"/>
            <a:r>
              <a:rPr lang="en-US" sz="2400" dirty="0"/>
              <a:t>Would we save on nodes expanded?</a:t>
            </a:r>
          </a:p>
          <a:p>
            <a:pPr lvl="1" eaLnBrk="1" hangingPunct="1"/>
            <a:r>
              <a:rPr lang="en-US" sz="2400" dirty="0"/>
              <a:t>What’s wrong with it?</a:t>
            </a:r>
          </a:p>
          <a:p>
            <a:pPr eaLnBrk="1" hangingPunct="1"/>
            <a:endParaRPr lang="en-US" sz="2800" dirty="0"/>
          </a:p>
          <a:p>
            <a:pPr eaLnBrk="1" hangingPunct="1"/>
            <a:endParaRPr lang="en-US" sz="2800" dirty="0"/>
          </a:p>
          <a:p>
            <a:pPr eaLnBrk="1" hangingPunct="1"/>
            <a:r>
              <a:rPr lang="en-US" sz="2800" dirty="0"/>
              <a:t>With A*: a trade-off between quality of estimate and work per node</a:t>
            </a:r>
          </a:p>
          <a:p>
            <a:pPr lvl="1"/>
            <a:r>
              <a:rPr lang="en-US" sz="2400" dirty="0"/>
              <a:t>As heuristics get closer to the true cost, you will expand fewer nodes but usually do more work per node to compute the heuristic itself</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1138" y="1880138"/>
            <a:ext cx="5021261" cy="1929700"/>
          </a:xfrm>
          <a:prstGeom prst="rect">
            <a:avLst/>
          </a:prstGeom>
          <a:noFill/>
        </p:spPr>
      </p:pic>
    </p:spTree>
    <p:extLst>
      <p:ext uri="{BB962C8B-B14F-4D97-AF65-F5344CB8AC3E}">
        <p14:creationId xmlns:p14="http://schemas.microsoft.com/office/powerpoint/2010/main" val="19309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1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7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Trivial Heuristics, Dominance</a:t>
            </a:r>
          </a:p>
        </p:txBody>
      </p:sp>
      <p:sp>
        <p:nvSpPr>
          <p:cNvPr id="27651" name="Rectangle 3"/>
          <p:cNvSpPr>
            <a:spLocks noGrp="1" noChangeArrowheads="1"/>
          </p:cNvSpPr>
          <p:nvPr>
            <p:ph idx="1"/>
          </p:nvPr>
        </p:nvSpPr>
        <p:spPr>
          <a:xfrm>
            <a:off x="1219200" y="1524000"/>
            <a:ext cx="5715000" cy="4953000"/>
          </a:xfrm>
        </p:spPr>
        <p:txBody>
          <a:bodyPr/>
          <a:lstStyle/>
          <a:p>
            <a:pPr eaLnBrk="1" hangingPunct="1"/>
            <a:r>
              <a:rPr lang="en-US" sz="2400" dirty="0"/>
              <a:t>Dominance: h</a:t>
            </a:r>
            <a:r>
              <a:rPr lang="en-US" sz="2400" baseline="-25000" dirty="0"/>
              <a:t>a</a:t>
            </a:r>
            <a:r>
              <a:rPr lang="en-US" sz="2400" dirty="0"/>
              <a:t> </a:t>
            </a:r>
            <a:r>
              <a:rPr lang="en-US" sz="2400" dirty="0">
                <a:cs typeface="Arial" charset="0"/>
              </a:rPr>
              <a:t>≥</a:t>
            </a:r>
            <a:r>
              <a:rPr lang="en-US" sz="2400" dirty="0"/>
              <a:t> </a:t>
            </a:r>
            <a:r>
              <a:rPr lang="en-US" sz="2400" dirty="0" err="1"/>
              <a:t>h</a:t>
            </a:r>
            <a:r>
              <a:rPr lang="en-US" sz="2400" baseline="-25000" dirty="0" err="1"/>
              <a:t>c</a:t>
            </a:r>
            <a:r>
              <a:rPr lang="en-US" sz="2400" dirty="0"/>
              <a:t> if</a:t>
            </a:r>
          </a:p>
          <a:p>
            <a:pPr eaLnBrk="1" hangingPunct="1"/>
            <a:endParaRPr lang="en-US" sz="2400" dirty="0"/>
          </a:p>
          <a:p>
            <a:pPr eaLnBrk="1" hangingPunct="1"/>
            <a:endParaRPr lang="en-US" sz="2400" dirty="0"/>
          </a:p>
          <a:p>
            <a:pPr eaLnBrk="1" hangingPunct="1"/>
            <a:r>
              <a:rPr lang="en-US" sz="2400" dirty="0"/>
              <a:t>Heuristics form a semi-lattice:</a:t>
            </a:r>
          </a:p>
          <a:p>
            <a:pPr lvl="1" eaLnBrk="1" hangingPunct="1"/>
            <a:r>
              <a:rPr lang="en-US" sz="2000" dirty="0"/>
              <a:t>Max of admissible heuristics is admissible</a:t>
            </a:r>
          </a:p>
          <a:p>
            <a:pPr lvl="1" eaLnBrk="1" hangingPunct="1"/>
            <a:endParaRPr lang="en-US" sz="2000" dirty="0"/>
          </a:p>
          <a:p>
            <a:pPr lvl="1" eaLnBrk="1" hangingPunct="1"/>
            <a:endParaRPr lang="en-US" sz="2000" dirty="0"/>
          </a:p>
          <a:p>
            <a:pPr lvl="1" eaLnBrk="1" hangingPunct="1"/>
            <a:endParaRPr lang="en-US" sz="2000" dirty="0"/>
          </a:p>
          <a:p>
            <a:pPr eaLnBrk="1" hangingPunct="1"/>
            <a:r>
              <a:rPr lang="en-US" sz="2400" dirty="0"/>
              <a:t>Trivial heuristics</a:t>
            </a:r>
          </a:p>
          <a:p>
            <a:pPr lvl="1" eaLnBrk="1" hangingPunct="1"/>
            <a:r>
              <a:rPr lang="en-US" sz="2000" dirty="0"/>
              <a:t>Bottom of lattice is the zero heuristic (what does this give us?)</a:t>
            </a:r>
          </a:p>
          <a:p>
            <a:pPr lvl="1" eaLnBrk="1" hangingPunct="1"/>
            <a:r>
              <a:rPr lang="en-US" sz="2000" dirty="0"/>
              <a:t>Top of lattice is the exact heuristic</a:t>
            </a:r>
          </a:p>
        </p:txBody>
      </p:sp>
      <p:pic>
        <p:nvPicPr>
          <p:cNvPr id="27652" name="Picture 7" descr="txp_fig"/>
          <p:cNvPicPr>
            <a:picLocks noChangeAspect="1" noChangeArrowheads="1"/>
          </p:cNvPicPr>
          <p:nvPr>
            <p:custDataLst>
              <p:tags r:id="rId1"/>
            </p:custDataLst>
          </p:nvPr>
        </p:nvPicPr>
        <p:blipFill>
          <a:blip r:embed="rId11" cstate="print"/>
          <a:srcRect/>
          <a:stretch>
            <a:fillRect/>
          </a:stretch>
        </p:blipFill>
        <p:spPr bwMode="auto">
          <a:xfrm>
            <a:off x="2133601" y="3886200"/>
            <a:ext cx="4379913" cy="369888"/>
          </a:xfrm>
          <a:prstGeom prst="rect">
            <a:avLst/>
          </a:prstGeom>
          <a:noFill/>
          <a:ln w="9525">
            <a:noFill/>
            <a:miter lim="800000"/>
            <a:headEnd/>
            <a:tailEnd/>
          </a:ln>
        </p:spPr>
      </p:pic>
      <p:pic>
        <p:nvPicPr>
          <p:cNvPr id="27657" name="Picture 18" descr="txp_fig"/>
          <p:cNvPicPr>
            <a:picLocks noChangeAspect="1" noChangeArrowheads="1"/>
          </p:cNvPicPr>
          <p:nvPr>
            <p:custDataLst>
              <p:tags r:id="rId2"/>
            </p:custDataLst>
          </p:nvPr>
        </p:nvPicPr>
        <p:blipFill>
          <a:blip r:embed="rId12" cstate="print"/>
          <a:srcRect/>
          <a:stretch>
            <a:fillRect/>
          </a:stretch>
        </p:blipFill>
        <p:spPr bwMode="auto">
          <a:xfrm>
            <a:off x="2212975" y="2133601"/>
            <a:ext cx="3098800" cy="352425"/>
          </a:xfrm>
          <a:prstGeom prst="rect">
            <a:avLst/>
          </a:prstGeom>
          <a:noFill/>
          <a:ln w="9525">
            <a:noFill/>
            <a:miter lim="800000"/>
            <a:headEnd/>
            <a:tailEnd/>
          </a:ln>
        </p:spPr>
      </p:pic>
      <p:grpSp>
        <p:nvGrpSpPr>
          <p:cNvPr id="18" name="Group 17"/>
          <p:cNvGrpSpPr/>
          <p:nvPr/>
        </p:nvGrpSpPr>
        <p:grpSpPr>
          <a:xfrm>
            <a:off x="8229600" y="1716338"/>
            <a:ext cx="2133600" cy="4227262"/>
            <a:chOff x="9344024" y="1905002"/>
            <a:chExt cx="1781176" cy="3529011"/>
          </a:xfrm>
        </p:grpSpPr>
        <p:pic>
          <p:nvPicPr>
            <p:cNvPr id="27653" name="Picture 9" descr="txp_fig"/>
            <p:cNvPicPr>
              <a:picLocks noChangeAspect="1" noChangeArrowheads="1"/>
            </p:cNvPicPr>
            <p:nvPr>
              <p:custDataLst>
                <p:tags r:id="rId3"/>
              </p:custDataLst>
            </p:nvPr>
          </p:nvPicPr>
          <p:blipFill>
            <a:blip r:embed="rId13" cstate="print"/>
            <a:srcRect/>
            <a:stretch>
              <a:fillRect/>
            </a:stretch>
          </p:blipFill>
          <p:spPr bwMode="auto">
            <a:xfrm>
              <a:off x="9725023" y="1905002"/>
              <a:ext cx="862013" cy="246063"/>
            </a:xfrm>
            <a:prstGeom prst="rect">
              <a:avLst/>
            </a:prstGeom>
            <a:noFill/>
            <a:ln w="9525">
              <a:noFill/>
              <a:miter lim="800000"/>
              <a:headEnd/>
              <a:tailEnd/>
            </a:ln>
          </p:spPr>
        </p:pic>
        <p:pic>
          <p:nvPicPr>
            <p:cNvPr id="27654" name="Picture 11" descr="txp_fig"/>
            <p:cNvPicPr>
              <a:picLocks noChangeAspect="1" noChangeArrowheads="1"/>
            </p:cNvPicPr>
            <p:nvPr>
              <p:custDataLst>
                <p:tags r:id="rId4"/>
              </p:custDataLst>
            </p:nvPr>
          </p:nvPicPr>
          <p:blipFill>
            <a:blip r:embed="rId14" cstate="print"/>
            <a:srcRect/>
            <a:stretch>
              <a:fillRect/>
            </a:stretch>
          </p:blipFill>
          <p:spPr bwMode="auto">
            <a:xfrm>
              <a:off x="9801223" y="5257800"/>
              <a:ext cx="720725" cy="176213"/>
            </a:xfrm>
            <a:prstGeom prst="rect">
              <a:avLst/>
            </a:prstGeom>
            <a:noFill/>
            <a:ln w="9525">
              <a:noFill/>
              <a:miter lim="800000"/>
              <a:headEnd/>
              <a:tailEnd/>
            </a:ln>
          </p:spPr>
        </p:pic>
        <p:pic>
          <p:nvPicPr>
            <p:cNvPr id="27655" name="Picture 13" descr="txp_fig"/>
            <p:cNvPicPr>
              <a:picLocks noChangeAspect="1" noChangeArrowheads="1"/>
            </p:cNvPicPr>
            <p:nvPr>
              <p:custDataLst>
                <p:tags r:id="rId5"/>
              </p:custDataLst>
            </p:nvPr>
          </p:nvPicPr>
          <p:blipFill>
            <a:blip r:embed="rId15" cstate="print"/>
            <a:srcRect/>
            <a:stretch>
              <a:fillRect/>
            </a:stretch>
          </p:blipFill>
          <p:spPr bwMode="auto">
            <a:xfrm>
              <a:off x="9344024" y="3505200"/>
              <a:ext cx="350839" cy="298451"/>
            </a:xfrm>
            <a:prstGeom prst="rect">
              <a:avLst/>
            </a:prstGeom>
            <a:noFill/>
            <a:ln w="9525">
              <a:noFill/>
              <a:miter lim="800000"/>
              <a:headEnd/>
              <a:tailEnd/>
            </a:ln>
          </p:spPr>
        </p:pic>
        <p:pic>
          <p:nvPicPr>
            <p:cNvPr id="27656" name="Picture 15" descr="txp_fig"/>
            <p:cNvPicPr>
              <a:picLocks noChangeAspect="1" noChangeArrowheads="1"/>
            </p:cNvPicPr>
            <p:nvPr>
              <p:custDataLst>
                <p:tags r:id="rId6"/>
              </p:custDataLst>
            </p:nvPr>
          </p:nvPicPr>
          <p:blipFill>
            <a:blip r:embed="rId16" cstate="print"/>
            <a:srcRect/>
            <a:stretch>
              <a:fillRect/>
            </a:stretch>
          </p:blipFill>
          <p:spPr bwMode="auto">
            <a:xfrm>
              <a:off x="10791825" y="3505201"/>
              <a:ext cx="333375" cy="350839"/>
            </a:xfrm>
            <a:prstGeom prst="rect">
              <a:avLst/>
            </a:prstGeom>
            <a:noFill/>
            <a:ln w="9525">
              <a:noFill/>
              <a:miter lim="800000"/>
              <a:headEnd/>
              <a:tailEnd/>
            </a:ln>
          </p:spPr>
        </p:pic>
        <p:pic>
          <p:nvPicPr>
            <p:cNvPr id="27658" name="Picture 19" descr="txp_fig"/>
            <p:cNvPicPr>
              <a:picLocks noChangeAspect="1" noChangeArrowheads="1"/>
            </p:cNvPicPr>
            <p:nvPr>
              <p:custDataLst>
                <p:tags r:id="rId7"/>
              </p:custDataLst>
            </p:nvPr>
          </p:nvPicPr>
          <p:blipFill>
            <a:blip r:embed="rId17" cstate="print"/>
            <a:srcRect/>
            <a:stretch>
              <a:fillRect/>
            </a:stretch>
          </p:blipFill>
          <p:spPr bwMode="auto">
            <a:xfrm>
              <a:off x="9344024" y="4349749"/>
              <a:ext cx="350839" cy="298451"/>
            </a:xfrm>
            <a:prstGeom prst="rect">
              <a:avLst/>
            </a:prstGeom>
            <a:noFill/>
            <a:ln w="9525">
              <a:noFill/>
              <a:miter lim="800000"/>
              <a:headEnd/>
              <a:tailEnd/>
            </a:ln>
          </p:spPr>
        </p:pic>
        <p:sp>
          <p:nvSpPr>
            <p:cNvPr id="27659" name="Line 23"/>
            <p:cNvSpPr>
              <a:spLocks noChangeShapeType="1"/>
            </p:cNvSpPr>
            <p:nvPr/>
          </p:nvSpPr>
          <p:spPr bwMode="auto">
            <a:xfrm flipH="1" flipV="1">
              <a:off x="9572623" y="4800600"/>
              <a:ext cx="45720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0" name="Line 24"/>
            <p:cNvSpPr>
              <a:spLocks noChangeShapeType="1"/>
            </p:cNvSpPr>
            <p:nvPr/>
          </p:nvSpPr>
          <p:spPr bwMode="auto">
            <a:xfrm flipV="1">
              <a:off x="10334623" y="3962400"/>
              <a:ext cx="533400" cy="11430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1" name="Line 25"/>
            <p:cNvSpPr>
              <a:spLocks noChangeShapeType="1"/>
            </p:cNvSpPr>
            <p:nvPr/>
          </p:nvSpPr>
          <p:spPr bwMode="auto">
            <a:xfrm flipV="1">
              <a:off x="9496423" y="3962400"/>
              <a:ext cx="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2" name="Line 26"/>
            <p:cNvSpPr>
              <a:spLocks noChangeShapeType="1"/>
            </p:cNvSpPr>
            <p:nvPr/>
          </p:nvSpPr>
          <p:spPr bwMode="auto">
            <a:xfrm flipV="1">
              <a:off x="9496423" y="3124200"/>
              <a:ext cx="6858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3" name="Line 27"/>
            <p:cNvSpPr>
              <a:spLocks noChangeShapeType="1"/>
            </p:cNvSpPr>
            <p:nvPr/>
          </p:nvSpPr>
          <p:spPr bwMode="auto">
            <a:xfrm flipH="1" flipV="1">
              <a:off x="10182223" y="3124200"/>
              <a:ext cx="7620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4" name="Line 28"/>
            <p:cNvSpPr>
              <a:spLocks noChangeShapeType="1"/>
            </p:cNvSpPr>
            <p:nvPr/>
          </p:nvSpPr>
          <p:spPr bwMode="auto">
            <a:xfrm flipV="1">
              <a:off x="10182223" y="2286000"/>
              <a:ext cx="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7665" name="Picture 29" descr="txp_fig"/>
            <p:cNvPicPr>
              <a:picLocks noChangeAspect="1" noChangeArrowheads="1"/>
            </p:cNvPicPr>
            <p:nvPr>
              <p:custDataLst>
                <p:tags r:id="rId8"/>
              </p:custDataLst>
            </p:nvPr>
          </p:nvPicPr>
          <p:blipFill>
            <a:blip r:embed="rId18" cstate="print"/>
            <a:srcRect/>
            <a:stretch>
              <a:fillRect/>
            </a:stretch>
          </p:blipFill>
          <p:spPr bwMode="auto">
            <a:xfrm>
              <a:off x="9420224" y="2732089"/>
              <a:ext cx="1560513" cy="295275"/>
            </a:xfrm>
            <a:prstGeom prst="rect">
              <a:avLst/>
            </a:prstGeom>
            <a:noFill/>
            <a:ln w="9525">
              <a:noFill/>
              <a:miter lim="800000"/>
              <a:headEnd/>
              <a:tailEnd/>
            </a:ln>
          </p:spPr>
        </p:pic>
      </p:grpSp>
    </p:spTree>
    <p:extLst>
      <p:ext uri="{BB962C8B-B14F-4D97-AF65-F5344CB8AC3E}">
        <p14:creationId xmlns:p14="http://schemas.microsoft.com/office/powerpoint/2010/main" val="1040502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算法中，每当扩展一个节点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时，都需要检查其子节点是否已在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表或</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137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表中的子节点，除需要决定是否调整其指向父节点的指针外，还需要决定是否调整其子节点的后继节点的父指针。</a:t>
            </a: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如果能够保证，每当扩展一个节点时就已经找到了通往这个节点的最佳路径，就没有必要再去作上述检查</a:t>
            </a:r>
          </a:p>
          <a:p>
            <a:pPr marL="0" marR="27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为满足这一要求，我们需要对启发函数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增加单调性限制。</a:t>
            </a:r>
          </a:p>
          <a:p>
            <a:pPr marL="0" marR="63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如果启发函数满足以下两个条件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h(S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6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对任意节点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及其任一子节点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，都有</a:t>
            </a:r>
          </a:p>
          <a:p>
            <a:pPr marR="82070" lvl="0">
              <a:defRPr/>
            </a:pP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0</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)-h(</a:t>
            </a:r>
            <a:r>
              <a:rPr lang="es-ES" altLang="zh-CN" sz="2400">
                <a:solidFill>
                  <a:srgbClr val="0000CC"/>
                </a:solidFill>
                <a:latin typeface="Times New Roman" panose="02020603050405020304" pitchFamily="18" charset="0"/>
                <a:ea typeface="FangSong_GB2312" panose="02010609030101010101" pitchFamily="49" charset="-122"/>
              </a:rPr>
              <a:t>n</a:t>
            </a:r>
            <a:r>
              <a:rPr lang="es-ES" altLang="zh-CN" sz="1600">
                <a:solidFill>
                  <a:srgbClr val="0000CC"/>
                </a:solidFill>
                <a:latin typeface="Times New Roman" panose="02020603050405020304" pitchFamily="18" charset="0"/>
                <a:ea typeface="FangSong_GB2312" panose="02010609030101010101" pitchFamily="49" charset="-122"/>
              </a:rPr>
              <a:t>j </a:t>
            </a:r>
            <a:r>
              <a:rPr lang="es-ES" altLang="zh-CN" sz="2400">
                <a:solidFill>
                  <a:srgbClr val="0000CC"/>
                </a:solidFill>
                <a:latin typeface="Times New Roman" panose="02020603050405020304" pitchFamily="18" charset="0"/>
                <a:ea typeface="FangSong_GB2312" panose="02010609030101010101" pitchFamily="49" charset="-122"/>
              </a:rPr>
              <a:t>)</a:t>
            </a:r>
            <a:r>
              <a:rPr kumimoji="0" lang="es-ES" altLang="zh-CN" sz="2400" b="0" i="0" u="none" strike="noStrike" kern="1200" cap="none" spc="0" normalizeH="0" baseline="0" noProof="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s-E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5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到其子节点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的边代价，则称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4137653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594744" y="3084363"/>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863722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latin typeface="Calibri"/>
                <a:cs typeface="Calibri"/>
              </a:rPr>
              <a:t>A*</a:t>
            </a:r>
          </a:p>
        </p:txBody>
      </p:sp>
      <p:sp>
        <p:nvSpPr>
          <p:cNvPr id="18" name="Oval 17"/>
          <p:cNvSpPr/>
          <p:nvPr/>
        </p:nvSpPr>
        <p:spPr>
          <a:xfrm>
            <a:off x="1363498" y="2819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9" name="Oval 18"/>
          <p:cNvSpPr/>
          <p:nvPr/>
        </p:nvSpPr>
        <p:spPr>
          <a:xfrm>
            <a:off x="3116098" y="2133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a:t>
            </a:r>
          </a:p>
        </p:txBody>
      </p:sp>
      <p:sp>
        <p:nvSpPr>
          <p:cNvPr id="20" name="Oval 19"/>
          <p:cNvSpPr/>
          <p:nvPr/>
        </p:nvSpPr>
        <p:spPr>
          <a:xfrm>
            <a:off x="2506498" y="41910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a:t>
            </a:r>
          </a:p>
        </p:txBody>
      </p:sp>
      <p:sp>
        <p:nvSpPr>
          <p:cNvPr id="21" name="Oval 20"/>
          <p:cNvSpPr/>
          <p:nvPr/>
        </p:nvSpPr>
        <p:spPr>
          <a:xfrm>
            <a:off x="4792498" y="2895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a:t>
            </a:r>
          </a:p>
        </p:txBody>
      </p:sp>
      <p:sp>
        <p:nvSpPr>
          <p:cNvPr id="22" name="Oval 21"/>
          <p:cNvSpPr/>
          <p:nvPr/>
        </p:nvSpPr>
        <p:spPr>
          <a:xfrm>
            <a:off x="4792498" y="5105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G</a:t>
            </a:r>
          </a:p>
        </p:txBody>
      </p:sp>
      <p:cxnSp>
        <p:nvCxnSpPr>
          <p:cNvPr id="24" name="Straight Arrow Connector 23"/>
          <p:cNvCxnSpPr>
            <a:stCxn id="18" idx="7"/>
            <a:endCxn id="19" idx="2"/>
          </p:cNvCxnSpPr>
          <p:nvPr/>
        </p:nvCxnSpPr>
        <p:spPr>
          <a:xfrm flipV="1">
            <a:off x="2013906" y="2514600"/>
            <a:ext cx="1102192" cy="4163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18" idx="5"/>
            <a:endCxn id="20" idx="1"/>
          </p:cNvCxnSpPr>
          <p:nvPr/>
        </p:nvCxnSpPr>
        <p:spPr>
          <a:xfrm>
            <a:off x="2013906" y="3469808"/>
            <a:ext cx="604184" cy="8327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0" idx="7"/>
            <a:endCxn id="21" idx="3"/>
          </p:cNvCxnSpPr>
          <p:nvPr/>
        </p:nvCxnSpPr>
        <p:spPr>
          <a:xfrm flipV="1">
            <a:off x="3156906" y="3546008"/>
            <a:ext cx="1747184" cy="7565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19" idx="6"/>
            <a:endCxn id="21" idx="1"/>
          </p:cNvCxnSpPr>
          <p:nvPr/>
        </p:nvCxnSpPr>
        <p:spPr>
          <a:xfrm>
            <a:off x="3878098" y="2514600"/>
            <a:ext cx="1025992" cy="4925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21" idx="4"/>
            <a:endCxn id="22" idx="0"/>
          </p:cNvCxnSpPr>
          <p:nvPr/>
        </p:nvCxnSpPr>
        <p:spPr>
          <a:xfrm>
            <a:off x="5173498" y="3657600"/>
            <a:ext cx="0" cy="144780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3805" name="TextBox 34"/>
          <p:cNvSpPr txBox="1">
            <a:spLocks noChangeArrowheads="1"/>
          </p:cNvSpPr>
          <p:nvPr/>
        </p:nvSpPr>
        <p:spPr bwMode="auto">
          <a:xfrm>
            <a:off x="2531898" y="2678670"/>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6" name="TextBox 35"/>
          <p:cNvSpPr txBox="1">
            <a:spLocks noChangeArrowheads="1"/>
          </p:cNvSpPr>
          <p:nvPr/>
        </p:nvSpPr>
        <p:spPr bwMode="auto">
          <a:xfrm>
            <a:off x="2303298" y="3581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7" name="TextBox 36"/>
          <p:cNvSpPr txBox="1">
            <a:spLocks noChangeArrowheads="1"/>
          </p:cNvSpPr>
          <p:nvPr/>
        </p:nvSpPr>
        <p:spPr bwMode="auto">
          <a:xfrm>
            <a:off x="4259098" y="2819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8" name="TextBox 37"/>
          <p:cNvSpPr txBox="1">
            <a:spLocks noChangeArrowheads="1"/>
          </p:cNvSpPr>
          <p:nvPr/>
        </p:nvSpPr>
        <p:spPr bwMode="auto">
          <a:xfrm>
            <a:off x="3954298" y="39576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2</a:t>
            </a:r>
          </a:p>
        </p:txBody>
      </p:sp>
      <p:sp>
        <p:nvSpPr>
          <p:cNvPr id="33809" name="TextBox 38"/>
          <p:cNvSpPr txBox="1">
            <a:spLocks noChangeArrowheads="1"/>
          </p:cNvSpPr>
          <p:nvPr/>
        </p:nvSpPr>
        <p:spPr bwMode="auto">
          <a:xfrm>
            <a:off x="5249698" y="41862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3</a:t>
            </a:r>
          </a:p>
        </p:txBody>
      </p:sp>
      <p:grpSp>
        <p:nvGrpSpPr>
          <p:cNvPr id="2" name="Group 44"/>
          <p:cNvGrpSpPr>
            <a:grpSpLocks/>
          </p:cNvGrpSpPr>
          <p:nvPr/>
        </p:nvGrpSpPr>
        <p:grpSpPr bwMode="auto">
          <a:xfrm>
            <a:off x="1477798" y="2971799"/>
            <a:ext cx="3986139" cy="3341389"/>
            <a:chOff x="1638925" y="2743200"/>
            <a:chExt cx="3984928" cy="3341100"/>
          </a:xfrm>
        </p:grpSpPr>
        <p:sp>
          <p:nvSpPr>
            <p:cNvPr id="33831" name="TextBox 39"/>
            <p:cNvSpPr txBox="1">
              <a:spLocks noChangeArrowheads="1"/>
            </p:cNvSpPr>
            <p:nvPr/>
          </p:nvSpPr>
          <p:spPr bwMode="auto">
            <a:xfrm>
              <a:off x="1638925" y="3429001"/>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h=2</a:t>
              </a:r>
            </a:p>
          </p:txBody>
        </p:sp>
        <p:sp>
          <p:nvSpPr>
            <p:cNvPr id="33832" name="TextBox 40"/>
            <p:cNvSpPr txBox="1">
              <a:spLocks noChangeArrowheads="1"/>
            </p:cNvSpPr>
            <p:nvPr/>
          </p:nvSpPr>
          <p:spPr bwMode="auto">
            <a:xfrm>
              <a:off x="2743200" y="48006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3" name="TextBox 41"/>
            <p:cNvSpPr txBox="1">
              <a:spLocks noChangeArrowheads="1"/>
            </p:cNvSpPr>
            <p:nvPr/>
          </p:nvSpPr>
          <p:spPr bwMode="auto">
            <a:xfrm>
              <a:off x="3315325" y="27432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3834" name="TextBox 42"/>
            <p:cNvSpPr txBox="1">
              <a:spLocks noChangeArrowheads="1"/>
            </p:cNvSpPr>
            <p:nvPr/>
          </p:nvSpPr>
          <p:spPr bwMode="auto">
            <a:xfrm>
              <a:off x="4267200" y="3119735"/>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5" name="TextBox 43"/>
            <p:cNvSpPr txBox="1">
              <a:spLocks noChangeArrowheads="1"/>
            </p:cNvSpPr>
            <p:nvPr/>
          </p:nvSpPr>
          <p:spPr bwMode="auto">
            <a:xfrm>
              <a:off x="5029200" y="57150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h=0</a:t>
              </a:r>
            </a:p>
          </p:txBody>
        </p:sp>
      </p:grpSp>
      <p:sp>
        <p:nvSpPr>
          <p:cNvPr id="54" name="TextBox 53"/>
          <p:cNvSpPr txBox="1">
            <a:spLocks noChangeArrowheads="1"/>
          </p:cNvSpPr>
          <p:nvPr/>
        </p:nvSpPr>
        <p:spPr bwMode="auto">
          <a:xfrm>
            <a:off x="8229601" y="2362200"/>
            <a:ext cx="1047578"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S (0+</a:t>
            </a:r>
            <a:r>
              <a:rPr kumimoji="0" lang="en-US" sz="2400" b="0" i="0" u="none" strike="noStrike" kern="1200" cap="none" spc="0" normalizeH="0" baseline="0" noProof="0" dirty="0">
                <a:ln>
                  <a:noFill/>
                </a:ln>
                <a:solidFill>
                  <a:srgbClr val="C00000"/>
                </a:solidFill>
                <a:effectLst/>
                <a:uLnTx/>
                <a:uFillTx/>
                <a:latin typeface="Calibri"/>
                <a:ea typeface="+mn-ea"/>
                <a:cs typeface="Calibri"/>
              </a:rPr>
              <a:t>2</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grpSp>
        <p:nvGrpSpPr>
          <p:cNvPr id="3" name="Group 80"/>
          <p:cNvGrpSpPr>
            <a:grpSpLocks/>
          </p:cNvGrpSpPr>
          <p:nvPr/>
        </p:nvGrpSpPr>
        <p:grpSpPr bwMode="auto">
          <a:xfrm>
            <a:off x="7239001" y="2823863"/>
            <a:ext cx="2995207" cy="919284"/>
            <a:chOff x="5638800" y="2133354"/>
            <a:chExt cx="2995208" cy="918925"/>
          </a:xfrm>
        </p:grpSpPr>
        <p:sp>
          <p:nvSpPr>
            <p:cNvPr id="33827" name="TextBox 54"/>
            <p:cNvSpPr txBox="1">
              <a:spLocks noChangeArrowheads="1"/>
            </p:cNvSpPr>
            <p:nvPr/>
          </p:nvSpPr>
          <p:spPr bwMode="auto">
            <a:xfrm>
              <a:off x="5638800" y="2590794"/>
              <a:ext cx="108425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4</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sp>
          <p:nvSpPr>
            <p:cNvPr id="33828" name="TextBox 55"/>
            <p:cNvSpPr txBox="1">
              <a:spLocks noChangeArrowheads="1"/>
            </p:cNvSpPr>
            <p:nvPr/>
          </p:nvSpPr>
          <p:spPr bwMode="auto">
            <a:xfrm>
              <a:off x="7560427" y="2590789"/>
              <a:ext cx="107358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2" name="Straight Arrow Connector 61"/>
            <p:cNvCxnSpPr>
              <a:stCxn id="54" idx="2"/>
              <a:endCxn id="33828" idx="0"/>
            </p:cNvCxnSpPr>
            <p:nvPr/>
          </p:nvCxnSpPr>
          <p:spPr>
            <a:xfrm>
              <a:off x="7153190" y="2133354"/>
              <a:ext cx="944028" cy="45743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54" idx="2"/>
              <a:endCxn id="33827" idx="0"/>
            </p:cNvCxnSpPr>
            <p:nvPr/>
          </p:nvCxnSpPr>
          <p:spPr>
            <a:xfrm flipH="1">
              <a:off x="6180926" y="2133354"/>
              <a:ext cx="972263" cy="45744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4" name="Group 83"/>
          <p:cNvGrpSpPr>
            <a:grpSpLocks/>
          </p:cNvGrpSpPr>
          <p:nvPr/>
        </p:nvGrpSpPr>
        <p:grpSpPr bwMode="auto">
          <a:xfrm>
            <a:off x="7237991" y="3743147"/>
            <a:ext cx="1070275" cy="914580"/>
            <a:chOff x="5637791" y="3052286"/>
            <a:chExt cx="1069765" cy="914581"/>
          </a:xfrm>
        </p:grpSpPr>
        <p:sp>
          <p:nvSpPr>
            <p:cNvPr id="33825" name="TextBox 58"/>
            <p:cNvSpPr txBox="1">
              <a:spLocks noChangeArrowheads="1"/>
            </p:cNvSpPr>
            <p:nvPr/>
          </p:nvSpPr>
          <p:spPr bwMode="auto">
            <a:xfrm>
              <a:off x="5637791" y="3505201"/>
              <a:ext cx="1069765" cy="461666"/>
            </a:xfrm>
            <a:prstGeom prst="rect">
              <a:avLst/>
            </a:prstGeom>
            <a:noFill/>
            <a:ln w="2857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(2+</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8" name="Straight Arrow Connector 67"/>
            <p:cNvCxnSpPr>
              <a:stCxn id="33827" idx="2"/>
              <a:endCxn id="33825" idx="0"/>
            </p:cNvCxnSpPr>
            <p:nvPr/>
          </p:nvCxnSpPr>
          <p:spPr>
            <a:xfrm flipH="1">
              <a:off x="6172674" y="3052286"/>
              <a:ext cx="7994" cy="45291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5" name="Group 84"/>
          <p:cNvGrpSpPr>
            <a:grpSpLocks/>
          </p:cNvGrpSpPr>
          <p:nvPr/>
        </p:nvGrpSpPr>
        <p:grpSpPr bwMode="auto">
          <a:xfrm>
            <a:off x="7239002" y="4657727"/>
            <a:ext cx="1100331" cy="909802"/>
            <a:chOff x="5638805" y="3966836"/>
            <a:chExt cx="1099952" cy="910124"/>
          </a:xfrm>
        </p:grpSpPr>
        <p:sp>
          <p:nvSpPr>
            <p:cNvPr id="33823" name="TextBox 59"/>
            <p:cNvSpPr txBox="1">
              <a:spLocks noChangeArrowheads="1"/>
            </p:cNvSpPr>
            <p:nvPr/>
          </p:nvSpPr>
          <p:spPr bwMode="auto">
            <a:xfrm>
              <a:off x="5638805" y="4415132"/>
              <a:ext cx="1099952" cy="461828"/>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(5+</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0" name="Straight Arrow Connector 69"/>
            <p:cNvCxnSpPr>
              <a:stCxn id="33825" idx="2"/>
              <a:endCxn id="33823" idx="0"/>
            </p:cNvCxnSpPr>
            <p:nvPr/>
          </p:nvCxnSpPr>
          <p:spPr>
            <a:xfrm>
              <a:off x="6172748" y="3966836"/>
              <a:ext cx="16033" cy="44829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6" name="Group 81"/>
          <p:cNvGrpSpPr>
            <a:grpSpLocks/>
          </p:cNvGrpSpPr>
          <p:nvPr/>
        </p:nvGrpSpPr>
        <p:grpSpPr bwMode="auto">
          <a:xfrm>
            <a:off x="9142996" y="3743142"/>
            <a:ext cx="1070275" cy="909982"/>
            <a:chOff x="7543375" y="3052260"/>
            <a:chExt cx="1069766" cy="910305"/>
          </a:xfrm>
        </p:grpSpPr>
        <p:sp>
          <p:nvSpPr>
            <p:cNvPr id="33821" name="TextBox 56"/>
            <p:cNvSpPr txBox="1">
              <a:spLocks noChangeArrowheads="1"/>
            </p:cNvSpPr>
            <p:nvPr/>
          </p:nvSpPr>
          <p:spPr bwMode="auto">
            <a:xfrm>
              <a:off x="7543375" y="3500736"/>
              <a:ext cx="1069766" cy="461829"/>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(3+</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2" name="Straight Arrow Connector 71"/>
            <p:cNvCxnSpPr>
              <a:stCxn id="33828" idx="2"/>
              <a:endCxn id="33821" idx="0"/>
            </p:cNvCxnSpPr>
            <p:nvPr/>
          </p:nvCxnSpPr>
          <p:spPr>
            <a:xfrm flipH="1">
              <a:off x="8078258" y="3052260"/>
              <a:ext cx="19275" cy="44847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7" name="Group 82"/>
          <p:cNvGrpSpPr>
            <a:grpSpLocks/>
          </p:cNvGrpSpPr>
          <p:nvPr/>
        </p:nvGrpSpPr>
        <p:grpSpPr bwMode="auto">
          <a:xfrm>
            <a:off x="9126745" y="4653124"/>
            <a:ext cx="1100331" cy="914237"/>
            <a:chOff x="7526555" y="3962569"/>
            <a:chExt cx="1099952" cy="914240"/>
          </a:xfrm>
        </p:grpSpPr>
        <p:sp>
          <p:nvSpPr>
            <p:cNvPr id="33819" name="TextBox 57"/>
            <p:cNvSpPr txBox="1">
              <a:spLocks noChangeArrowheads="1"/>
            </p:cNvSpPr>
            <p:nvPr/>
          </p:nvSpPr>
          <p:spPr bwMode="auto">
            <a:xfrm>
              <a:off x="7526555" y="4415142"/>
              <a:ext cx="1099952" cy="461667"/>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(6+</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4" name="Straight Arrow Connector 73"/>
            <p:cNvCxnSpPr>
              <a:stCxn id="33821" idx="2"/>
              <a:endCxn id="33819" idx="0"/>
            </p:cNvCxnSpPr>
            <p:nvPr/>
          </p:nvCxnSpPr>
          <p:spPr>
            <a:xfrm flipH="1">
              <a:off x="8076531" y="3962569"/>
              <a:ext cx="1223" cy="452573"/>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sp>
        <p:nvSpPr>
          <p:cNvPr id="33817" name="TextBox 85"/>
          <p:cNvSpPr txBox="1">
            <a:spLocks noChangeArrowheads="1"/>
          </p:cNvSpPr>
          <p:nvPr/>
        </p:nvSpPr>
        <p:spPr bwMode="auto">
          <a:xfrm>
            <a:off x="2125499" y="1295400"/>
            <a:ext cx="275940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State space graph</a:t>
            </a:r>
          </a:p>
        </p:txBody>
      </p:sp>
      <p:sp>
        <p:nvSpPr>
          <p:cNvPr id="87" name="TextBox 86"/>
          <p:cNvSpPr txBox="1">
            <a:spLocks noChangeArrowheads="1"/>
          </p:cNvSpPr>
          <p:nvPr/>
        </p:nvSpPr>
        <p:spPr bwMode="auto">
          <a:xfrm>
            <a:off x="7745370" y="1311833"/>
            <a:ext cx="183857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Search tree</a:t>
            </a:r>
          </a:p>
        </p:txBody>
      </p:sp>
    </p:spTree>
    <p:extLst>
      <p:ext uri="{BB962C8B-B14F-4D97-AF65-F5344CB8AC3E}">
        <p14:creationId xmlns:p14="http://schemas.microsoft.com/office/powerpoint/2010/main" val="48292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723649"/>
            <a:ext cx="10962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4.5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满足单调条件，则当</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算法扩展节点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时，该节点就已经找到了通往它的最佳路径，即</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639224" y="3535893"/>
            <a:ext cx="1057951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2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4.6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满足单调限制，则</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算法扩展的节点序列的</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值是非递减的，即</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en-US" altLang="zh-CN" sz="22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5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181762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atin typeface="Calibri"/>
                <a:cs typeface="Calibri"/>
              </a:rPr>
              <a:t>Consistency of Heuristics</a:t>
            </a:r>
          </a:p>
        </p:txBody>
      </p:sp>
      <p:sp>
        <p:nvSpPr>
          <p:cNvPr id="8195" name="Content Placeholder 14"/>
          <p:cNvSpPr>
            <a:spLocks noGrp="1"/>
          </p:cNvSpPr>
          <p:nvPr>
            <p:ph idx="1"/>
          </p:nvPr>
        </p:nvSpPr>
        <p:spPr>
          <a:xfrm>
            <a:off x="4876800" y="1295400"/>
            <a:ext cx="6934200" cy="3048000"/>
          </a:xfrm>
        </p:spPr>
        <p:txBody>
          <a:bodyPr/>
          <a:lstStyle/>
          <a:p>
            <a:pPr>
              <a:lnSpc>
                <a:spcPct val="150000"/>
              </a:lnSpc>
            </a:pPr>
            <a:r>
              <a:rPr lang="en-US" sz="2400" dirty="0">
                <a:latin typeface="Calibri"/>
                <a:cs typeface="Calibri"/>
              </a:rPr>
              <a:t>Main idea: estimated heuristic costs ≤ actual costs</a:t>
            </a:r>
          </a:p>
          <a:p>
            <a:pPr lvl="1">
              <a:lnSpc>
                <a:spcPct val="150000"/>
              </a:lnSpc>
            </a:pPr>
            <a:r>
              <a:rPr lang="en-US" sz="2000" dirty="0">
                <a:latin typeface="Calibri"/>
                <a:cs typeface="Calibri"/>
              </a:rPr>
              <a:t>Admissibility: heuristic cost ≤ actual cost to goal</a:t>
            </a:r>
          </a:p>
          <a:p>
            <a:pPr lvl="1">
              <a:lnSpc>
                <a:spcPct val="150000"/>
              </a:lnSpc>
              <a:buNone/>
            </a:pPr>
            <a:r>
              <a:rPr lang="en-US" sz="2000" dirty="0">
                <a:latin typeface="Calibri"/>
                <a:cs typeface="Calibri"/>
              </a:rPr>
              <a:t>		</a:t>
            </a:r>
            <a:r>
              <a:rPr lang="en-US" sz="2000" dirty="0">
                <a:solidFill>
                  <a:srgbClr val="C00000"/>
                </a:solidFill>
                <a:latin typeface="Calibri"/>
                <a:cs typeface="Calibri"/>
              </a:rPr>
              <a:t>h(A) </a:t>
            </a:r>
            <a:r>
              <a:rPr lang="en-US" sz="2000" dirty="0">
                <a:latin typeface="Calibri"/>
                <a:cs typeface="Calibri"/>
              </a:rPr>
              <a:t>≤</a:t>
            </a:r>
            <a:r>
              <a:rPr lang="en-US" sz="2000" dirty="0">
                <a:solidFill>
                  <a:srgbClr val="C00000"/>
                </a:solidFill>
                <a:latin typeface="Calibri"/>
                <a:cs typeface="Calibri"/>
              </a:rPr>
              <a:t> </a:t>
            </a:r>
            <a:r>
              <a:rPr lang="en-US" sz="2000" dirty="0">
                <a:solidFill>
                  <a:srgbClr val="008000"/>
                </a:solidFill>
                <a:latin typeface="Calibri"/>
                <a:cs typeface="Calibri"/>
              </a:rPr>
              <a:t>actual cost from A to G</a:t>
            </a:r>
          </a:p>
          <a:p>
            <a:pPr lvl="1">
              <a:lnSpc>
                <a:spcPct val="150000"/>
              </a:lnSpc>
            </a:pPr>
            <a:r>
              <a:rPr lang="en-US" sz="2000" dirty="0">
                <a:latin typeface="Calibri"/>
                <a:cs typeface="Calibri"/>
              </a:rPr>
              <a:t>Consistency: heuristic “arc” cost ≤ actual cost for each arc</a:t>
            </a:r>
          </a:p>
          <a:p>
            <a:pPr lvl="1">
              <a:lnSpc>
                <a:spcPct val="150000"/>
              </a:lnSpc>
              <a:buNone/>
            </a:pPr>
            <a:r>
              <a:rPr lang="en-US" sz="2000" dirty="0">
                <a:solidFill>
                  <a:srgbClr val="C00000"/>
                </a:solidFill>
                <a:latin typeface="Calibri"/>
                <a:cs typeface="Calibri"/>
              </a:rPr>
              <a:t>		h(A) – h(C)</a:t>
            </a:r>
            <a:r>
              <a:rPr lang="en-US" sz="2000" dirty="0">
                <a:solidFill>
                  <a:srgbClr val="008000"/>
                </a:solidFill>
                <a:latin typeface="Calibri"/>
                <a:cs typeface="Calibri"/>
              </a:rPr>
              <a:t> </a:t>
            </a:r>
            <a:r>
              <a:rPr lang="en-US" sz="2000" dirty="0">
                <a:latin typeface="Calibri"/>
                <a:cs typeface="Calibri"/>
              </a:rPr>
              <a:t>≤ </a:t>
            </a:r>
            <a:r>
              <a:rPr lang="en-US" sz="2000" dirty="0">
                <a:solidFill>
                  <a:srgbClr val="008000"/>
                </a:solidFill>
                <a:latin typeface="Calibri"/>
                <a:cs typeface="Calibri"/>
              </a:rPr>
              <a:t>cost(A to C)</a:t>
            </a:r>
            <a:endParaRPr lang="en-US" sz="1050" dirty="0">
              <a:solidFill>
                <a:srgbClr val="C00000"/>
              </a:solidFill>
              <a:latin typeface="Calibri"/>
              <a:cs typeface="Calibri"/>
            </a:endParaRPr>
          </a:p>
          <a:p>
            <a:pPr>
              <a:lnSpc>
                <a:spcPct val="150000"/>
              </a:lnSpc>
              <a:buClr>
                <a:srgbClr val="333399"/>
              </a:buClr>
            </a:pPr>
            <a:endParaRPr lang="en-US" sz="1000" dirty="0">
              <a:solidFill>
                <a:srgbClr val="333399"/>
              </a:solidFill>
              <a:latin typeface="Calibri"/>
              <a:cs typeface="Calibri"/>
            </a:endParaRPr>
          </a:p>
          <a:p>
            <a:pPr>
              <a:lnSpc>
                <a:spcPct val="150000"/>
              </a:lnSpc>
              <a:buClr>
                <a:srgbClr val="333399"/>
              </a:buClr>
            </a:pPr>
            <a:r>
              <a:rPr lang="en-US" sz="2400" dirty="0">
                <a:solidFill>
                  <a:srgbClr val="333399"/>
                </a:solidFill>
                <a:latin typeface="Calibri"/>
                <a:cs typeface="Calibri"/>
              </a:rPr>
              <a:t>Consequences of consistency:</a:t>
            </a:r>
          </a:p>
          <a:p>
            <a:pPr lvl="1">
              <a:lnSpc>
                <a:spcPct val="150000"/>
              </a:lnSpc>
              <a:buClr>
                <a:srgbClr val="333399"/>
              </a:buClr>
            </a:pPr>
            <a:r>
              <a:rPr lang="en-US" sz="2000" dirty="0">
                <a:latin typeface="Calibri"/>
                <a:cs typeface="Calibri"/>
              </a:rPr>
              <a:t>The f value along a path never decreases</a:t>
            </a:r>
          </a:p>
          <a:p>
            <a:pPr lvl="1">
              <a:lnSpc>
                <a:spcPct val="150000"/>
              </a:lnSpc>
              <a:buClr>
                <a:srgbClr val="333399"/>
              </a:buClr>
              <a:buNone/>
            </a:pPr>
            <a:r>
              <a:rPr lang="en-US" sz="2000" dirty="0">
                <a:latin typeface="Calibri"/>
                <a:cs typeface="Calibri"/>
              </a:rPr>
              <a:t>		</a:t>
            </a:r>
            <a:r>
              <a:rPr lang="en-US" sz="2000" dirty="0">
                <a:solidFill>
                  <a:srgbClr val="C00000"/>
                </a:solidFill>
                <a:latin typeface="Calibri"/>
                <a:cs typeface="Calibri"/>
              </a:rPr>
              <a:t> h(A) </a:t>
            </a:r>
            <a:r>
              <a:rPr lang="en-US" sz="2000" dirty="0">
                <a:latin typeface="Calibri"/>
                <a:cs typeface="Calibri"/>
              </a:rPr>
              <a:t>≤ </a:t>
            </a:r>
            <a:r>
              <a:rPr lang="en-US" sz="2000" dirty="0">
                <a:solidFill>
                  <a:srgbClr val="008000"/>
                </a:solidFill>
                <a:latin typeface="Calibri"/>
                <a:cs typeface="Calibri"/>
              </a:rPr>
              <a:t>cost(A to C) </a:t>
            </a:r>
            <a:r>
              <a:rPr lang="en-US" sz="2000" dirty="0">
                <a:latin typeface="Calibri"/>
                <a:cs typeface="Calibri"/>
              </a:rPr>
              <a:t>+</a:t>
            </a:r>
            <a:r>
              <a:rPr lang="en-US" sz="2000" dirty="0">
                <a:solidFill>
                  <a:srgbClr val="008000"/>
                </a:solidFill>
                <a:latin typeface="Calibri"/>
                <a:cs typeface="Calibri"/>
              </a:rPr>
              <a:t> </a:t>
            </a:r>
            <a:r>
              <a:rPr lang="en-US" sz="2000" dirty="0">
                <a:solidFill>
                  <a:srgbClr val="C00000"/>
                </a:solidFill>
                <a:latin typeface="Calibri"/>
                <a:cs typeface="Calibri"/>
              </a:rPr>
              <a:t>h(C)</a:t>
            </a:r>
            <a:endParaRPr lang="en-US" sz="2000" dirty="0">
              <a:latin typeface="Calibri"/>
              <a:cs typeface="Calibri"/>
            </a:endParaRPr>
          </a:p>
          <a:p>
            <a:pPr lvl="1">
              <a:lnSpc>
                <a:spcPct val="150000"/>
              </a:lnSpc>
              <a:buClr>
                <a:srgbClr val="333399"/>
              </a:buClr>
            </a:pPr>
            <a:r>
              <a:rPr lang="en-US" sz="2000" dirty="0">
                <a:latin typeface="Calibri"/>
                <a:cs typeface="Calibri"/>
              </a:rPr>
              <a:t>A* graph search is optimal</a:t>
            </a:r>
          </a:p>
          <a:p>
            <a:endParaRPr lang="en-US" sz="2000" dirty="0">
              <a:latin typeface="Calibri"/>
              <a:cs typeface="Calibri"/>
            </a:endParaRPr>
          </a:p>
        </p:txBody>
      </p:sp>
      <p:cxnSp>
        <p:nvCxnSpPr>
          <p:cNvPr id="4" name="Straight Arrow Connector 3"/>
          <p:cNvCxnSpPr>
            <a:endCxn id="8" idx="1"/>
          </p:cNvCxnSpPr>
          <p:nvPr/>
        </p:nvCxnSpPr>
        <p:spPr>
          <a:xfrm>
            <a:off x="1676401" y="2281240"/>
            <a:ext cx="1124510" cy="438710"/>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a:stCxn id="8" idx="4"/>
            <a:endCxn id="9" idx="0"/>
          </p:cNvCxnSpPr>
          <p:nvPr/>
        </p:nvCxnSpPr>
        <p:spPr>
          <a:xfrm>
            <a:off x="3124200" y="3500439"/>
            <a:ext cx="0" cy="1528761"/>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4822" name="TextBox 5"/>
          <p:cNvSpPr txBox="1">
            <a:spLocks noChangeArrowheads="1"/>
          </p:cNvSpPr>
          <p:nvPr/>
        </p:nvSpPr>
        <p:spPr bwMode="auto">
          <a:xfrm>
            <a:off x="3276600" y="3886200"/>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3</a:t>
            </a:r>
          </a:p>
        </p:txBody>
      </p:sp>
      <p:sp>
        <p:nvSpPr>
          <p:cNvPr id="7" name="Oval 6"/>
          <p:cNvSpPr/>
          <p:nvPr/>
        </p:nvSpPr>
        <p:spPr>
          <a:xfrm>
            <a:off x="762000" y="1824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8" name="Oval 7"/>
          <p:cNvSpPr/>
          <p:nvPr/>
        </p:nvSpPr>
        <p:spPr>
          <a:xfrm>
            <a:off x="2667000" y="2586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C</a:t>
            </a:r>
          </a:p>
        </p:txBody>
      </p:sp>
      <p:sp>
        <p:nvSpPr>
          <p:cNvPr id="9" name="Oval 8"/>
          <p:cNvSpPr/>
          <p:nvPr/>
        </p:nvSpPr>
        <p:spPr>
          <a:xfrm>
            <a:off x="2667000" y="5029200"/>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34826" name="TextBox 9"/>
          <p:cNvSpPr txBox="1">
            <a:spLocks noChangeArrowheads="1"/>
          </p:cNvSpPr>
          <p:nvPr/>
        </p:nvSpPr>
        <p:spPr bwMode="auto">
          <a:xfrm>
            <a:off x="609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4827" name="TextBox 10"/>
          <p:cNvSpPr txBox="1">
            <a:spLocks noChangeArrowheads="1"/>
          </p:cNvSpPr>
          <p:nvPr/>
        </p:nvSpPr>
        <p:spPr bwMode="auto">
          <a:xfrm>
            <a:off x="3657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4828" name="TextBox 11"/>
          <p:cNvSpPr txBox="1">
            <a:spLocks noChangeArrowheads="1"/>
          </p:cNvSpPr>
          <p:nvPr/>
        </p:nvSpPr>
        <p:spPr bwMode="auto">
          <a:xfrm>
            <a:off x="1905000" y="2509837"/>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1</a:t>
            </a:r>
          </a:p>
        </p:txBody>
      </p:sp>
      <p:cxnSp>
        <p:nvCxnSpPr>
          <p:cNvPr id="17" name="Straight Arrow Connector 16"/>
          <p:cNvCxnSpPr>
            <a:stCxn id="7" idx="5"/>
            <a:endCxn id="9" idx="1"/>
          </p:cNvCxnSpPr>
          <p:nvPr/>
        </p:nvCxnSpPr>
        <p:spPr>
          <a:xfrm>
            <a:off x="1542489" y="2604528"/>
            <a:ext cx="1258422" cy="2558583"/>
          </a:xfrm>
          <a:prstGeom prst="straightConnector1">
            <a:avLst/>
          </a:prstGeom>
          <a:ln w="57150">
            <a:solidFill>
              <a:srgbClr val="C00000"/>
            </a:solidFill>
            <a:prstDash val="sysDot"/>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7" idx="6"/>
            <a:endCxn id="8" idx="1"/>
          </p:cNvCxnSpPr>
          <p:nvPr/>
        </p:nvCxnSpPr>
        <p:spPr>
          <a:xfrm>
            <a:off x="1676400" y="2281239"/>
            <a:ext cx="1124511" cy="438711"/>
          </a:xfrm>
          <a:prstGeom prst="straightConnector1">
            <a:avLst/>
          </a:prstGeom>
          <a:ln w="57150">
            <a:solidFill>
              <a:srgbClr val="008000"/>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26" name="TextBox 9"/>
          <p:cNvSpPr txBox="1">
            <a:spLocks noChangeArrowheads="1"/>
          </p:cNvSpPr>
          <p:nvPr/>
        </p:nvSpPr>
        <p:spPr bwMode="auto">
          <a:xfrm>
            <a:off x="609600" y="3200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h=2</a:t>
            </a:r>
          </a:p>
        </p:txBody>
      </p:sp>
      <p:cxnSp>
        <p:nvCxnSpPr>
          <p:cNvPr id="19" name="Straight Connector 18"/>
          <p:cNvCxnSpPr/>
          <p:nvPr/>
        </p:nvCxnSpPr>
        <p:spPr>
          <a:xfrm>
            <a:off x="609600" y="3019425"/>
            <a:ext cx="838200" cy="638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73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8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8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2" grpId="1"/>
      <p:bldP spid="7" grpId="0" animBg="1"/>
      <p:bldP spid="8" grpId="0" animBg="1"/>
      <p:bldP spid="9" grpId="0" animBg="1"/>
      <p:bldP spid="9" grpId="1" animBg="1"/>
      <p:bldP spid="34826" grpId="0"/>
      <p:bldP spid="34827" grpId="0"/>
      <p:bldP spid="34828"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669799" y="3086571"/>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6011218"/>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a:t>A*: Summary</a:t>
            </a:r>
          </a:p>
        </p:txBody>
      </p:sp>
      <p:sp>
        <p:nvSpPr>
          <p:cNvPr id="37891" name="Rectangle 3"/>
          <p:cNvSpPr>
            <a:spLocks noGrp="1" noChangeArrowheads="1"/>
          </p:cNvSpPr>
          <p:nvPr>
            <p:ph idx="1"/>
          </p:nvPr>
        </p:nvSpPr>
        <p:spPr/>
        <p:txBody>
          <a:bodyPr/>
          <a:lstStyle/>
          <a:p>
            <a:pPr eaLnBrk="1" hangingPunct="1"/>
            <a:r>
              <a:rPr lang="en-US" dirty="0"/>
              <a:t>A* uses both backward costs and (estimates of) forward costs</a:t>
            </a:r>
          </a:p>
          <a:p>
            <a:pPr lvl="4"/>
            <a:endParaRPr lang="en-US" sz="1600" dirty="0"/>
          </a:p>
          <a:p>
            <a:pPr eaLnBrk="1" hangingPunct="1"/>
            <a:r>
              <a:rPr lang="en-US" dirty="0"/>
              <a:t>A* is optimal with admissible / consistent heuristics</a:t>
            </a:r>
          </a:p>
          <a:p>
            <a:pPr lvl="4"/>
            <a:endParaRPr lang="en-US" sz="1600" dirty="0"/>
          </a:p>
          <a:p>
            <a:pPr eaLnBrk="1" hangingPunct="1"/>
            <a:r>
              <a:rPr lang="en-US" dirty="0"/>
              <a:t>Heuristic design is key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1" y="3886363"/>
            <a:ext cx="8077197" cy="2487243"/>
          </a:xfrm>
          <a:prstGeom prst="rect">
            <a:avLst/>
          </a:prstGeom>
          <a:noFill/>
          <a:ln w="9525">
            <a:noFill/>
            <a:miter lim="800000"/>
            <a:headEnd/>
            <a:tailEnd/>
          </a:ln>
          <a:effectLst/>
        </p:spPr>
      </p:pic>
    </p:spTree>
    <p:extLst>
      <p:ext uri="{BB962C8B-B14F-4D97-AF65-F5344CB8AC3E}">
        <p14:creationId xmlns:p14="http://schemas.microsoft.com/office/powerpoint/2010/main" val="300242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17801"/>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8923484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4.4.1</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与</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或树的一般搜索</a:t>
            </a:r>
          </a:p>
        </p:txBody>
      </p:sp>
      <p:sp>
        <p:nvSpPr>
          <p:cNvPr id="6" name="Rectangle 4"/>
          <p:cNvSpPr>
            <a:spLocks noChangeArrowheads="1"/>
          </p:cNvSpPr>
          <p:nvPr/>
        </p:nvSpPr>
        <p:spPr bwMode="auto">
          <a:xfrm>
            <a:off x="562533" y="1712505"/>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6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或树的搜索过程实际上是一个不断寻找解树的过程。其一般搜索过程如下：</a:t>
            </a:r>
          </a:p>
          <a:p>
            <a:pPr marL="0" marR="260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把原始问题作为初始节点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，并把它作为当前节点；</a:t>
            </a:r>
          </a:p>
          <a:p>
            <a:pPr marL="0" marR="344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应用分解或等价变换操作对当前节点进行扩展；</a:t>
            </a:r>
          </a:p>
          <a:p>
            <a:pPr marL="0" marR="521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为每个子节点设置指向父节点的指针；</a:t>
            </a:r>
          </a:p>
          <a:p>
            <a:pPr marL="0" marR="97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选择合适的子节点作为当前节点，反复执行第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步，在此期间需    要多次调用可解标记过程或不可解标记过程，直到初始节点被标记为可解节点或不可解节点为止。</a:t>
            </a:r>
          </a:p>
          <a:p>
            <a:pPr marL="0" marR="8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上述搜索过程将形成一颗与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或树，这种由搜索过程所形成的与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或树称为搜索树。</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grpSp>
        <p:nvGrpSpPr>
          <p:cNvPr id="2" name="组合 1"/>
          <p:cNvGrpSpPr/>
          <p:nvPr/>
        </p:nvGrpSpPr>
        <p:grpSpPr>
          <a:xfrm>
            <a:off x="1837871" y="1567297"/>
            <a:ext cx="8412163" cy="4194908"/>
            <a:chOff x="2201285" y="1853624"/>
            <a:chExt cx="8412163" cy="4194908"/>
          </a:xfrm>
        </p:grpSpPr>
        <p:pic>
          <p:nvPicPr>
            <p:cNvPr id="7" name="图片 6"/>
            <p:cNvPicPr>
              <a:picLocks noChangeAspect="1"/>
            </p:cNvPicPr>
            <p:nvPr/>
          </p:nvPicPr>
          <p:blipFill>
            <a:blip r:embed="rId3"/>
            <a:stretch>
              <a:fillRect/>
            </a:stretch>
          </p:blipFill>
          <p:spPr>
            <a:xfrm>
              <a:off x="2237798" y="1863942"/>
              <a:ext cx="3181350" cy="3514725"/>
            </a:xfrm>
            <a:prstGeom prst="rect">
              <a:avLst/>
            </a:prstGeom>
          </p:spPr>
        </p:pic>
        <p:pic>
          <p:nvPicPr>
            <p:cNvPr id="8" name="图片 7"/>
            <p:cNvPicPr>
              <a:picLocks noChangeAspect="1"/>
            </p:cNvPicPr>
            <p:nvPr/>
          </p:nvPicPr>
          <p:blipFill>
            <a:blip r:embed="rId4"/>
            <a:stretch>
              <a:fillRect/>
            </a:stretch>
          </p:blipFill>
          <p:spPr>
            <a:xfrm>
              <a:off x="2237798" y="1859180"/>
              <a:ext cx="3181350" cy="3524250"/>
            </a:xfrm>
            <a:prstGeom prst="rect">
              <a:avLst/>
            </a:prstGeom>
          </p:spPr>
        </p:pic>
        <p:pic>
          <p:nvPicPr>
            <p:cNvPr id="9" name="图片 8"/>
            <p:cNvPicPr>
              <a:picLocks noChangeAspect="1"/>
            </p:cNvPicPr>
            <p:nvPr/>
          </p:nvPicPr>
          <p:blipFill>
            <a:blip r:embed="rId5"/>
            <a:stretch>
              <a:fillRect/>
            </a:stretch>
          </p:blipFill>
          <p:spPr>
            <a:xfrm>
              <a:off x="2228273" y="1853624"/>
              <a:ext cx="3190875" cy="3543300"/>
            </a:xfrm>
            <a:prstGeom prst="rect">
              <a:avLst/>
            </a:prstGeom>
          </p:spPr>
        </p:pic>
        <p:pic>
          <p:nvPicPr>
            <p:cNvPr id="10" name="图片 9"/>
            <p:cNvPicPr>
              <a:picLocks noChangeAspect="1"/>
            </p:cNvPicPr>
            <p:nvPr/>
          </p:nvPicPr>
          <p:blipFill>
            <a:blip r:embed="rId6"/>
            <a:stretch>
              <a:fillRect/>
            </a:stretch>
          </p:blipFill>
          <p:spPr>
            <a:xfrm>
              <a:off x="2219542" y="1863149"/>
              <a:ext cx="3190875" cy="3524250"/>
            </a:xfrm>
            <a:prstGeom prst="rect">
              <a:avLst/>
            </a:prstGeom>
          </p:spPr>
        </p:pic>
        <p:pic>
          <p:nvPicPr>
            <p:cNvPr id="11" name="图片 10"/>
            <p:cNvPicPr>
              <a:picLocks noChangeAspect="1"/>
            </p:cNvPicPr>
            <p:nvPr/>
          </p:nvPicPr>
          <p:blipFill>
            <a:blip r:embed="rId7"/>
            <a:stretch>
              <a:fillRect/>
            </a:stretch>
          </p:blipFill>
          <p:spPr>
            <a:xfrm>
              <a:off x="2237798" y="1855211"/>
              <a:ext cx="3181350" cy="3514725"/>
            </a:xfrm>
            <a:prstGeom prst="rect">
              <a:avLst/>
            </a:prstGeom>
          </p:spPr>
        </p:pic>
        <p:pic>
          <p:nvPicPr>
            <p:cNvPr id="12" name="图片 11"/>
            <p:cNvPicPr>
              <a:picLocks noChangeAspect="1"/>
            </p:cNvPicPr>
            <p:nvPr/>
          </p:nvPicPr>
          <p:blipFill>
            <a:blip r:embed="rId8"/>
            <a:stretch>
              <a:fillRect/>
            </a:stretch>
          </p:blipFill>
          <p:spPr>
            <a:xfrm>
              <a:off x="2201285" y="1860768"/>
              <a:ext cx="3200400" cy="3533775"/>
            </a:xfrm>
            <a:prstGeom prst="rect">
              <a:avLst/>
            </a:prstGeom>
          </p:spPr>
        </p:pic>
        <p:pic>
          <p:nvPicPr>
            <p:cNvPr id="13" name="图片 12"/>
            <p:cNvPicPr>
              <a:picLocks noChangeAspect="1"/>
            </p:cNvPicPr>
            <p:nvPr/>
          </p:nvPicPr>
          <p:blipFill>
            <a:blip r:embed="rId9"/>
            <a:stretch>
              <a:fillRect/>
            </a:stretch>
          </p:blipFill>
          <p:spPr>
            <a:xfrm>
              <a:off x="7317798" y="1912360"/>
              <a:ext cx="3295650" cy="3400425"/>
            </a:xfrm>
            <a:prstGeom prst="rect">
              <a:avLst/>
            </a:prstGeom>
          </p:spPr>
        </p:pic>
        <p:sp>
          <p:nvSpPr>
            <p:cNvPr id="14" name="矩形 13"/>
            <p:cNvSpPr/>
            <p:nvPr/>
          </p:nvSpPr>
          <p:spPr>
            <a:xfrm>
              <a:off x="2802436" y="5567083"/>
              <a:ext cx="204254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sng" strike="noStrike" kern="1200" cap="none" spc="0" normalizeH="0" baseline="0" noProof="0" dirty="0">
                  <a:ln>
                    <a:noFill/>
                  </a:ln>
                  <a:solidFill>
                    <a:srgbClr val="000099"/>
                  </a:solidFill>
                  <a:effectLst/>
                  <a:uLnTx/>
                  <a:uFillTx/>
                  <a:latin typeface="楷体_GB2312" pitchFamily="49" charset="-122"/>
                  <a:ea typeface="楷体_GB2312"/>
                  <a:cs typeface="+mn-cs"/>
                </a:rPr>
                <a:t>可解标记过程</a:t>
              </a:r>
              <a:endPar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8563910" y="5586867"/>
              <a:ext cx="8034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sng" strike="noStrike" kern="1200" cap="none" spc="0" normalizeH="0" baseline="0" noProof="0" dirty="0">
                  <a:ln>
                    <a:noFill/>
                  </a:ln>
                  <a:solidFill>
                    <a:srgbClr val="000099"/>
                  </a:solidFill>
                  <a:effectLst/>
                  <a:uLnTx/>
                  <a:uFillTx/>
                  <a:latin typeface="楷体_GB2312" pitchFamily="49" charset="-122"/>
                  <a:ea typeface="楷体_GB2312"/>
                  <a:cs typeface="+mn-cs"/>
                </a:rPr>
                <a:t>解树</a:t>
              </a:r>
              <a:endPar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951930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
        <p:nvSpPr>
          <p:cNvPr id="6" name="Rectangle 4"/>
          <p:cNvSpPr>
            <a:spLocks noChangeArrowheads="1"/>
          </p:cNvSpPr>
          <p:nvPr/>
        </p:nvSpPr>
        <p:spPr bwMode="auto">
          <a:xfrm>
            <a:off x="454378" y="1004582"/>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6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或树的广度优先搜索与状态空间的广度优先搜索的主要差别是，需要在搜索过程中需要多次调用可解标识过程或不可解标识过程。</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  其搜索算法如下：</a:t>
            </a:r>
          </a:p>
          <a:p>
            <a:pPr marL="0" marR="8407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把初始节点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3500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表的第一个节点取出放入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表，并记该节点为</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7555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可扩展，则做下列工作：</a:t>
            </a:r>
          </a:p>
          <a:p>
            <a:pPr marL="0" marR="520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①扩展节点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，将其子节点放入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表的尾部，并为每一个子节点设置指向父节点的指针；</a:t>
            </a:r>
          </a:p>
          <a:p>
            <a:pPr marL="0" marR="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②考察这些子节点中有否</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终止节点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。若有，则标记这些终止节点为可解节点，并用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对其父节点及先辈节点中的可解节点进行标记。如果初始解节点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能够被标记为可解节点，就得到了解树，搜索成功，退出搜索过程；如果不能确定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p>
          <a:p>
            <a:pPr marL="0" marR="7102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不可扩展，则作下列工作：</a:t>
            </a:r>
          </a:p>
          <a:p>
            <a:pPr marL="0" marR="888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 标记节点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60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②应用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的先辈中不可解解的节点进行标记。如果初始解节点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也被标记为不可解节点，则搜索失败，表明原始问题无解，退出搜索过程；如果不能确定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为不可解节点，则从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表中删去具有不可解先辈的节点。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endParaRPr kumimoji="0" lang="zh-CN" altLang="en-US" sz="20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682504920"/>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42"/>
          <p:cNvSpPr>
            <a:spLocks noChangeArrowheads="1"/>
          </p:cNvSpPr>
          <p:nvPr/>
        </p:nvSpPr>
        <p:spPr bwMode="auto">
          <a:xfrm>
            <a:off x="1244600" y="2978729"/>
            <a:ext cx="970280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p:txBody>
      </p:sp>
      <p:sp>
        <p:nvSpPr>
          <p:cNvPr id="7" name="矩形 6"/>
          <p:cNvSpPr/>
          <p:nvPr/>
        </p:nvSpPr>
        <p:spPr>
          <a:xfrm>
            <a:off x="1244600" y="2001243"/>
            <a:ext cx="7366119" cy="576055"/>
          </a:xfrm>
          <a:prstGeom prst="rect">
            <a:avLst/>
          </a:prstGeom>
        </p:spPr>
        <p:txBody>
          <a:bodyPr wrap="none">
            <a:spAutoFit/>
          </a:body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与状态空间的广度优先搜索类似。步骤如下：</a:t>
            </a:r>
          </a:p>
        </p:txBody>
      </p:sp>
      <p:sp>
        <p:nvSpPr>
          <p:cNvPr id="6" name="Rectangle 3"/>
          <p:cNvSpPr txBox="1">
            <a:spLocks/>
          </p:cNvSpPr>
          <p:nvPr/>
        </p:nvSpPr>
        <p:spPr bwMode="auto">
          <a:xfrm>
            <a:off x="499245" y="808932"/>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Tree>
    <p:extLst>
      <p:ext uri="{BB962C8B-B14F-4D97-AF65-F5344CB8AC3E}">
        <p14:creationId xmlns:p14="http://schemas.microsoft.com/office/powerpoint/2010/main" val="1669527564"/>
      </p:ext>
    </p:extLst>
  </p:cSld>
  <p:clrMapOvr>
    <a:masterClrMapping/>
  </p:clrMapOvr>
  <mc:AlternateContent xmlns:mc="http://schemas.openxmlformats.org/markup-compatibility/2006" xmlns:p14="http://schemas.microsoft.com/office/powerpoint/2010/main">
    <mc:Choice Requires="p14">
      <p:transition spd="slow" p14:dur="2000" advTm="3920"/>
    </mc:Choice>
    <mc:Fallback xmlns="">
      <p:transition spd="slow" advTm="3920"/>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8AEF8F4-7DA2-4012-A4C5-8ADFF43DE2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19811"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3: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表的尾部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7695305"/>
      </p:ext>
    </p:extLst>
  </p:cSld>
  <p:clrMapOvr>
    <a:masterClrMapping/>
  </p:clrMapOvr>
  <mc:AlternateContent xmlns:mc="http://schemas.openxmlformats.org/markup-compatibility/2006" xmlns:p14="http://schemas.microsoft.com/office/powerpoint/2010/main">
    <mc:Choice Requires="p14">
      <p:transition spd="slow" p14:dur="2000" advTm="2133"/>
    </mc:Choice>
    <mc:Fallback xmlns="">
      <p:transition spd="slow" advTm="21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2181914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13407067"/>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3FCA3A4-C314-4DEC-90CD-EE8B8DE2491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与或树广度优先搜索：</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设有下图所示的与或树，节点按标注顺序进行扩展，其中表有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2"/>
          <a:stretch>
            <a:fillRect/>
          </a:stretch>
        </p:blipFill>
        <p:spPr>
          <a:xfrm>
            <a:off x="2613819" y="2087562"/>
            <a:ext cx="6667500" cy="3543300"/>
          </a:xfrm>
          <a:prstGeom prst="rect">
            <a:avLst/>
          </a:prstGeom>
        </p:spPr>
      </p:pic>
      <p:pic>
        <p:nvPicPr>
          <p:cNvPr id="3" name="图片 2"/>
          <p:cNvPicPr>
            <a:picLocks noChangeAspect="1"/>
          </p:cNvPicPr>
          <p:nvPr/>
        </p:nvPicPr>
        <p:blipFill>
          <a:blip r:embed="rId3"/>
          <a:stretch>
            <a:fillRect/>
          </a:stretch>
        </p:blipFill>
        <p:spPr>
          <a:xfrm>
            <a:off x="2613819" y="2087562"/>
            <a:ext cx="6686550" cy="3543300"/>
          </a:xfrm>
          <a:prstGeom prst="rect">
            <a:avLst/>
          </a:prstGeom>
        </p:spPr>
      </p:pic>
      <p:pic>
        <p:nvPicPr>
          <p:cNvPr id="4" name="图片 3"/>
          <p:cNvPicPr>
            <a:picLocks noChangeAspect="1"/>
          </p:cNvPicPr>
          <p:nvPr/>
        </p:nvPicPr>
        <p:blipFill>
          <a:blip r:embed="rId4"/>
          <a:stretch>
            <a:fillRect/>
          </a:stretch>
        </p:blipFill>
        <p:spPr>
          <a:xfrm>
            <a:off x="2604294" y="2087562"/>
            <a:ext cx="6705600" cy="3543300"/>
          </a:xfrm>
          <a:prstGeom prst="rect">
            <a:avLst/>
          </a:prstGeom>
        </p:spPr>
      </p:pic>
      <p:pic>
        <p:nvPicPr>
          <p:cNvPr id="5" name="图片 4"/>
          <p:cNvPicPr>
            <a:picLocks noChangeAspect="1"/>
          </p:cNvPicPr>
          <p:nvPr/>
        </p:nvPicPr>
        <p:blipFill>
          <a:blip r:embed="rId5"/>
          <a:stretch>
            <a:fillRect/>
          </a:stretch>
        </p:blipFill>
        <p:spPr>
          <a:xfrm>
            <a:off x="2630488" y="2087562"/>
            <a:ext cx="6677025" cy="3543300"/>
          </a:xfrm>
          <a:prstGeom prst="rect">
            <a:avLst/>
          </a:prstGeom>
        </p:spPr>
      </p:pic>
      <p:pic>
        <p:nvPicPr>
          <p:cNvPr id="6" name="图片 5"/>
          <p:cNvPicPr>
            <a:picLocks noChangeAspect="1"/>
          </p:cNvPicPr>
          <p:nvPr/>
        </p:nvPicPr>
        <p:blipFill>
          <a:blip r:embed="rId6"/>
          <a:stretch>
            <a:fillRect/>
          </a:stretch>
        </p:blipFill>
        <p:spPr>
          <a:xfrm>
            <a:off x="2624933" y="2078037"/>
            <a:ext cx="6686550" cy="3562350"/>
          </a:xfrm>
          <a:prstGeom prst="rect">
            <a:avLst/>
          </a:prstGeom>
        </p:spPr>
      </p:pic>
      <p:pic>
        <p:nvPicPr>
          <p:cNvPr id="17" name="图片 16"/>
          <p:cNvPicPr>
            <a:picLocks noChangeAspect="1"/>
          </p:cNvPicPr>
          <p:nvPr/>
        </p:nvPicPr>
        <p:blipFill>
          <a:blip r:embed="rId7"/>
          <a:stretch>
            <a:fillRect/>
          </a:stretch>
        </p:blipFill>
        <p:spPr>
          <a:xfrm>
            <a:off x="2637513" y="2031999"/>
            <a:ext cx="6693018" cy="3594101"/>
          </a:xfrm>
          <a:prstGeom prst="rect">
            <a:avLst/>
          </a:prstGeom>
        </p:spPr>
      </p:pic>
      <p:pic>
        <p:nvPicPr>
          <p:cNvPr id="7" name="图片 6"/>
          <p:cNvPicPr>
            <a:picLocks noChangeAspect="1"/>
          </p:cNvPicPr>
          <p:nvPr/>
        </p:nvPicPr>
        <p:blipFill>
          <a:blip r:embed="rId8"/>
          <a:stretch>
            <a:fillRect/>
          </a:stretch>
        </p:blipFill>
        <p:spPr>
          <a:xfrm>
            <a:off x="2615407" y="2078037"/>
            <a:ext cx="6677025" cy="3562350"/>
          </a:xfrm>
          <a:prstGeom prst="rect">
            <a:avLst/>
          </a:prstGeom>
        </p:spPr>
      </p:pic>
      <p:pic>
        <p:nvPicPr>
          <p:cNvPr id="8" name="图片 7"/>
          <p:cNvPicPr>
            <a:picLocks noChangeAspect="1"/>
          </p:cNvPicPr>
          <p:nvPr/>
        </p:nvPicPr>
        <p:blipFill>
          <a:blip r:embed="rId9"/>
          <a:stretch>
            <a:fillRect/>
          </a:stretch>
        </p:blipFill>
        <p:spPr>
          <a:xfrm>
            <a:off x="2618581" y="2092325"/>
            <a:ext cx="6677025" cy="3533775"/>
          </a:xfrm>
          <a:prstGeom prst="rect">
            <a:avLst/>
          </a:prstGeom>
        </p:spPr>
      </p:pic>
      <p:pic>
        <p:nvPicPr>
          <p:cNvPr id="9" name="图片 8"/>
          <p:cNvPicPr>
            <a:picLocks noChangeAspect="1"/>
          </p:cNvPicPr>
          <p:nvPr/>
        </p:nvPicPr>
        <p:blipFill>
          <a:blip r:embed="rId10"/>
          <a:stretch>
            <a:fillRect/>
          </a:stretch>
        </p:blipFill>
        <p:spPr>
          <a:xfrm>
            <a:off x="2643188" y="2092325"/>
            <a:ext cx="6677025" cy="3533775"/>
          </a:xfrm>
          <a:prstGeom prst="rect">
            <a:avLst/>
          </a:prstGeom>
        </p:spPr>
      </p:pic>
      <p:pic>
        <p:nvPicPr>
          <p:cNvPr id="10" name="图片 9"/>
          <p:cNvPicPr>
            <a:picLocks noChangeAspect="1"/>
          </p:cNvPicPr>
          <p:nvPr/>
        </p:nvPicPr>
        <p:blipFill>
          <a:blip r:embed="rId11"/>
          <a:stretch>
            <a:fillRect/>
          </a:stretch>
        </p:blipFill>
        <p:spPr>
          <a:xfrm>
            <a:off x="2628899" y="2087562"/>
            <a:ext cx="6677025" cy="3543300"/>
          </a:xfrm>
          <a:prstGeom prst="rect">
            <a:avLst/>
          </a:prstGeom>
        </p:spPr>
      </p:pic>
      <p:pic>
        <p:nvPicPr>
          <p:cNvPr id="11" name="图片 10"/>
          <p:cNvPicPr>
            <a:picLocks noChangeAspect="1"/>
          </p:cNvPicPr>
          <p:nvPr/>
        </p:nvPicPr>
        <p:blipFill>
          <a:blip r:embed="rId12"/>
          <a:stretch>
            <a:fillRect/>
          </a:stretch>
        </p:blipFill>
        <p:spPr>
          <a:xfrm>
            <a:off x="2616996" y="2087562"/>
            <a:ext cx="6677025" cy="3543300"/>
          </a:xfrm>
          <a:prstGeom prst="rect">
            <a:avLst/>
          </a:prstGeom>
        </p:spPr>
      </p:pic>
      <p:pic>
        <p:nvPicPr>
          <p:cNvPr id="12" name="图片 11"/>
          <p:cNvPicPr>
            <a:picLocks noChangeAspect="1"/>
          </p:cNvPicPr>
          <p:nvPr/>
        </p:nvPicPr>
        <p:blipFill>
          <a:blip r:embed="rId13"/>
          <a:stretch>
            <a:fillRect/>
          </a:stretch>
        </p:blipFill>
        <p:spPr>
          <a:xfrm>
            <a:off x="2629694" y="2082800"/>
            <a:ext cx="6677025" cy="3552825"/>
          </a:xfrm>
          <a:prstGeom prst="rect">
            <a:avLst/>
          </a:prstGeom>
        </p:spPr>
      </p:pic>
      <p:pic>
        <p:nvPicPr>
          <p:cNvPr id="13" name="图片 12"/>
          <p:cNvPicPr>
            <a:picLocks noChangeAspect="1"/>
          </p:cNvPicPr>
          <p:nvPr/>
        </p:nvPicPr>
        <p:blipFill>
          <a:blip r:embed="rId14"/>
          <a:stretch>
            <a:fillRect/>
          </a:stretch>
        </p:blipFill>
        <p:spPr>
          <a:xfrm>
            <a:off x="2613025" y="2082800"/>
            <a:ext cx="6686550" cy="3552825"/>
          </a:xfrm>
          <a:prstGeom prst="rect">
            <a:avLst/>
          </a:prstGeom>
        </p:spPr>
      </p:pic>
      <p:pic>
        <p:nvPicPr>
          <p:cNvPr id="14" name="图片 13"/>
          <p:cNvPicPr>
            <a:picLocks noChangeAspect="1"/>
          </p:cNvPicPr>
          <p:nvPr/>
        </p:nvPicPr>
        <p:blipFill>
          <a:blip r:embed="rId15"/>
          <a:stretch>
            <a:fillRect/>
          </a:stretch>
        </p:blipFill>
        <p:spPr>
          <a:xfrm>
            <a:off x="2626519" y="2078037"/>
            <a:ext cx="6686550" cy="3562350"/>
          </a:xfrm>
          <a:prstGeom prst="rect">
            <a:avLst/>
          </a:prstGeom>
        </p:spPr>
      </p:pic>
      <p:pic>
        <p:nvPicPr>
          <p:cNvPr id="15" name="图片 14"/>
          <p:cNvPicPr>
            <a:picLocks noChangeAspect="1"/>
          </p:cNvPicPr>
          <p:nvPr/>
        </p:nvPicPr>
        <p:blipFill>
          <a:blip r:embed="rId16"/>
          <a:stretch>
            <a:fillRect/>
          </a:stretch>
        </p:blipFill>
        <p:spPr>
          <a:xfrm>
            <a:off x="2625725" y="2097087"/>
            <a:ext cx="6686550" cy="3524250"/>
          </a:xfrm>
          <a:prstGeom prst="rect">
            <a:avLst/>
          </a:prstGeom>
        </p:spPr>
      </p:pic>
      <p:pic>
        <p:nvPicPr>
          <p:cNvPr id="16" name="图片 15"/>
          <p:cNvPicPr>
            <a:picLocks noChangeAspect="1"/>
          </p:cNvPicPr>
          <p:nvPr/>
        </p:nvPicPr>
        <p:blipFill>
          <a:blip r:embed="rId17"/>
          <a:stretch>
            <a:fillRect/>
          </a:stretch>
        </p:blipFill>
        <p:spPr>
          <a:xfrm>
            <a:off x="2467373" y="1863725"/>
            <a:ext cx="7200900" cy="3990975"/>
          </a:xfrm>
          <a:prstGeom prst="rect">
            <a:avLst/>
          </a:prstGeom>
        </p:spPr>
      </p:pic>
    </p:spTree>
    <p:extLst>
      <p:ext uri="{BB962C8B-B14F-4D97-AF65-F5344CB8AC3E}">
        <p14:creationId xmlns:p14="http://schemas.microsoft.com/office/powerpoint/2010/main" val="3817442843"/>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1"/>
          <p:cNvSpPr>
            <a:spLocks noGrp="1"/>
          </p:cNvSpPr>
          <p:nvPr>
            <p:ph type="title"/>
          </p:nvPr>
        </p:nvSpPr>
        <p:spPr>
          <a:xfrm>
            <a:off x="420688" y="508794"/>
            <a:ext cx="8229600" cy="649288"/>
          </a:xfrm>
        </p:spPr>
        <p:txBody>
          <a:bodyPr/>
          <a:lstStyle/>
          <a:p>
            <a:pPr eaLnBrk="1" hangingPunct="1">
              <a:defRPr/>
            </a:pPr>
            <a:r>
              <a:rPr lang="en-US" altLang="zh-CN" sz="2800" dirty="0">
                <a:solidFill>
                  <a:srgbClr val="000099"/>
                </a:solidFill>
                <a:latin typeface="黑体" pitchFamily="2" charset="-122"/>
                <a:ea typeface="黑体" pitchFamily="2" charset="-122"/>
              </a:rPr>
              <a:t>4.4.2  </a:t>
            </a:r>
            <a:r>
              <a:rPr lang="zh-CN" altLang="en-US" sz="2800" dirty="0">
                <a:solidFill>
                  <a:srgbClr val="000099"/>
                </a:solidFill>
                <a:latin typeface="黑体" pitchFamily="2" charset="-122"/>
                <a:ea typeface="黑体" pitchFamily="2" charset="-122"/>
              </a:rPr>
              <a:t>与或树的深度优先搜索</a:t>
            </a:r>
          </a:p>
        </p:txBody>
      </p:sp>
      <p:sp>
        <p:nvSpPr>
          <p:cNvPr id="6" name="矩形 5"/>
          <p:cNvSpPr/>
          <p:nvPr/>
        </p:nvSpPr>
        <p:spPr>
          <a:xfrm>
            <a:off x="698500" y="1475582"/>
            <a:ext cx="1064260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    与广度优先搜索主要区别在于</a:t>
            </a:r>
            <a:r>
              <a:rPr kumimoji="0" lang="en-US" altLang="zh-CN"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表中节点的</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排列顺序不同。</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在扩展节点时，与或树的深度优先搜索深度总是把刚生成的节点放在</a:t>
            </a:r>
            <a:r>
              <a:rPr kumimoji="0" lang="en-US" altLang="zh-CN"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表的首部</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。同状态空间的深度优先搜索类似，与或树的深度优先搜索也可以带有深度限制</a:t>
            </a:r>
            <a:r>
              <a:rPr kumimoji="0" lang="en-US" altLang="zh-CN" sz="2800" b="0" i="0" u="none" strike="noStrike" kern="1200" cap="none" spc="0" normalizeH="0" baseline="0" noProof="0" dirty="0" err="1">
                <a:ln>
                  <a:noFill/>
                </a:ln>
                <a:solidFill>
                  <a:srgbClr val="0000FF"/>
                </a:solidFill>
                <a:effectLst/>
                <a:uLnTx/>
                <a:uFillTx/>
                <a:latin typeface="GBK-Song62"/>
                <a:ea typeface="等线" panose="02010600030101010101" pitchFamily="2" charset="-122"/>
                <a:cs typeface="+mn-cs"/>
              </a:rPr>
              <a:t>d</a:t>
            </a:r>
            <a:r>
              <a:rPr kumimoji="0" lang="en-US" altLang="zh-CN" sz="2800" b="0" i="0" u="none" strike="noStrike" kern="1200" cap="none" spc="0" normalizeH="0" baseline="-25000" noProof="0" dirty="0" err="1">
                <a:ln>
                  <a:noFill/>
                </a:ln>
                <a:solidFill>
                  <a:srgbClr val="0000FF"/>
                </a:solidFill>
                <a:effectLst/>
                <a:uLnTx/>
                <a:uFillTx/>
                <a:latin typeface="GBK-Song62"/>
                <a:ea typeface="等线" panose="02010600030101010101" pitchFamily="2" charset="-122"/>
                <a:cs typeface="+mn-cs"/>
              </a:rPr>
              <a:t>m</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，其搜索步骤如下：</a:t>
            </a:r>
          </a:p>
        </p:txBody>
      </p:sp>
      <p:sp>
        <p:nvSpPr>
          <p:cNvPr id="7" name="Rectangle 42"/>
          <p:cNvSpPr>
            <a:spLocks noChangeArrowheads="1"/>
          </p:cNvSpPr>
          <p:nvPr/>
        </p:nvSpPr>
        <p:spPr bwMode="auto">
          <a:xfrm>
            <a:off x="1028700" y="3608964"/>
            <a:ext cx="9702800"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endPar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 3:</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如果节点</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的深度等于</a:t>
            </a:r>
            <a:r>
              <a:rPr kumimoji="1" lang="en-US" altLang="zh-CN" sz="2800" b="0" i="0" u="none" strike="noStrike" kern="1200" cap="none" spc="0" normalizeH="0" baseline="0" noProof="0" dirty="0" err="1">
                <a:ln>
                  <a:noFill/>
                </a:ln>
                <a:solidFill>
                  <a:srgbClr val="FF0000"/>
                </a:solidFill>
                <a:effectLst/>
                <a:uLnTx/>
                <a:uFillTx/>
                <a:latin typeface="等线" panose="02010600030101010101" pitchFamily="2" charset="-122"/>
                <a:ea typeface="等线" panose="02010600030101010101" pitchFamily="2" charset="-122"/>
                <a:cs typeface="+mn-cs"/>
              </a:rPr>
              <a:t>d</a:t>
            </a:r>
            <a:r>
              <a:rPr kumimoji="1" lang="en-US" altLang="zh-CN" sz="2800" b="0" i="0" u="none" strike="noStrike" kern="1200" cap="none" spc="0" normalizeH="0" baseline="-25000" noProof="0" dirty="0" err="1">
                <a:ln>
                  <a:noFill/>
                </a:ln>
                <a:solidFill>
                  <a:srgbClr val="FF0000"/>
                </a:solidFill>
                <a:effectLst/>
                <a:uLnTx/>
                <a:uFillTx/>
                <a:latin typeface="等线" panose="02010600030101010101" pitchFamily="2" charset="-122"/>
                <a:ea typeface="等线" panose="02010600030101010101" pitchFamily="2" charset="-122"/>
                <a:cs typeface="+mn-cs"/>
              </a:rPr>
              <a:t>m</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，则转</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Step5</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的第①点；</a:t>
            </a:r>
          </a:p>
          <a:p>
            <a:pPr marL="0" marR="0" lvl="0" indent="0" algn="l" defTabSz="914400" rtl="0" eaLnBrk="1" fontAlgn="auto" latinLnBrk="0" hangingPunct="1">
              <a:lnSpc>
                <a:spcPct val="120000"/>
              </a:lnSpc>
              <a:spcBef>
                <a:spcPct val="30000"/>
              </a:spcBef>
              <a:spcAft>
                <a:spcPts val="0"/>
              </a:spcAft>
              <a:buClrTx/>
              <a:buSzTx/>
              <a:buFontTx/>
              <a:buNone/>
              <a:tabLst/>
              <a:defRPr/>
            </a:pPr>
            <a:endParaRPr kumimoji="1"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0503623"/>
      </p:ext>
    </p:extLst>
  </p:cSld>
  <p:clrMapOvr>
    <a:masterClrMapping/>
  </p:clrMapOvr>
  <mc:AlternateContent xmlns:mc="http://schemas.openxmlformats.org/markup-compatibility/2006" xmlns:p14="http://schemas.microsoft.com/office/powerpoint/2010/main">
    <mc:Choice Requires="p14">
      <p:transition spd="slow" p14:dur="2000" advTm="876"/>
    </mc:Choice>
    <mc:Fallback xmlns="">
      <p:transition spd="slow" advTm="876"/>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首部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6742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5: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grpSp>
        <p:nvGrpSpPr>
          <p:cNvPr id="5" name="组合 54"/>
          <p:cNvGrpSpPr>
            <a:grpSpLocks/>
          </p:cNvGrpSpPr>
          <p:nvPr/>
        </p:nvGrpSpPr>
        <p:grpSpPr bwMode="auto">
          <a:xfrm>
            <a:off x="12515850" y="1989138"/>
            <a:ext cx="4606925" cy="3959225"/>
            <a:chOff x="1981200" y="1582738"/>
            <a:chExt cx="4606925" cy="3959225"/>
          </a:xfrm>
        </p:grpSpPr>
        <p:sp>
          <p:nvSpPr>
            <p:cNvPr id="6" name="Oval 4"/>
            <p:cNvSpPr>
              <a:spLocks noChangeArrowheads="1"/>
            </p:cNvSpPr>
            <p:nvPr/>
          </p:nvSpPr>
          <p:spPr bwMode="auto">
            <a:xfrm>
              <a:off x="4383088" y="1814513"/>
              <a:ext cx="246062" cy="246062"/>
            </a:xfrm>
            <a:prstGeom prst="ellipse">
              <a:avLst/>
            </a:prstGeom>
            <a:solidFill>
              <a:srgbClr val="009900"/>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7" name="Oval 5"/>
            <p:cNvSpPr>
              <a:spLocks noChangeArrowheads="1"/>
            </p:cNvSpPr>
            <p:nvPr/>
          </p:nvSpPr>
          <p:spPr bwMode="auto">
            <a:xfrm>
              <a:off x="3513138" y="2830513"/>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8" name="Oval 6"/>
            <p:cNvSpPr>
              <a:spLocks noChangeArrowheads="1"/>
            </p:cNvSpPr>
            <p:nvPr/>
          </p:nvSpPr>
          <p:spPr bwMode="auto">
            <a:xfrm>
              <a:off x="5267325" y="2830513"/>
              <a:ext cx="246063"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 name="Oval 7"/>
            <p:cNvSpPr>
              <a:spLocks noChangeArrowheads="1"/>
            </p:cNvSpPr>
            <p:nvPr/>
          </p:nvSpPr>
          <p:spPr bwMode="auto">
            <a:xfrm>
              <a:off x="2395538" y="4064000"/>
              <a:ext cx="246062"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0" name="Oval 8"/>
            <p:cNvSpPr>
              <a:spLocks noChangeArrowheads="1"/>
            </p:cNvSpPr>
            <p:nvPr/>
          </p:nvSpPr>
          <p:spPr bwMode="auto">
            <a:xfrm>
              <a:off x="3730625"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 name="Oval 9"/>
            <p:cNvSpPr>
              <a:spLocks noChangeArrowheads="1"/>
            </p:cNvSpPr>
            <p:nvPr/>
          </p:nvSpPr>
          <p:spPr bwMode="auto">
            <a:xfrm>
              <a:off x="4949825" y="4064000"/>
              <a:ext cx="246063" cy="246063"/>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 name="Oval 10"/>
            <p:cNvSpPr>
              <a:spLocks noChangeArrowheads="1"/>
            </p:cNvSpPr>
            <p:nvPr/>
          </p:nvSpPr>
          <p:spPr bwMode="auto">
            <a:xfrm>
              <a:off x="5937250"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 name="Oval 11"/>
            <p:cNvSpPr>
              <a:spLocks noChangeArrowheads="1"/>
            </p:cNvSpPr>
            <p:nvPr/>
          </p:nvSpPr>
          <p:spPr bwMode="auto">
            <a:xfrm>
              <a:off x="30765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4" name="Oval 12"/>
            <p:cNvSpPr>
              <a:spLocks noChangeArrowheads="1"/>
            </p:cNvSpPr>
            <p:nvPr/>
          </p:nvSpPr>
          <p:spPr bwMode="auto">
            <a:xfrm>
              <a:off x="39909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 name="Oval 13"/>
            <p:cNvSpPr>
              <a:spLocks noChangeArrowheads="1"/>
            </p:cNvSpPr>
            <p:nvPr/>
          </p:nvSpPr>
          <p:spPr bwMode="auto">
            <a:xfrm>
              <a:off x="5326063" y="5240338"/>
              <a:ext cx="246062"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6" name="Oval 14"/>
            <p:cNvSpPr>
              <a:spLocks noChangeArrowheads="1"/>
            </p:cNvSpPr>
            <p:nvPr/>
          </p:nvSpPr>
          <p:spPr bwMode="auto">
            <a:xfrm>
              <a:off x="6342063" y="5240338"/>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7" name="Line 15"/>
            <p:cNvSpPr>
              <a:spLocks noChangeShapeType="1"/>
            </p:cNvSpPr>
            <p:nvPr/>
          </p:nvSpPr>
          <p:spPr bwMode="auto">
            <a:xfrm flipH="1">
              <a:off x="3700463" y="2032000"/>
              <a:ext cx="727075" cy="8270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Line 16"/>
            <p:cNvSpPr>
              <a:spLocks noChangeShapeType="1"/>
            </p:cNvSpPr>
            <p:nvPr/>
          </p:nvSpPr>
          <p:spPr bwMode="auto">
            <a:xfrm>
              <a:off x="4498975" y="2060575"/>
              <a:ext cx="798513" cy="7699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Line 17"/>
            <p:cNvSpPr>
              <a:spLocks noChangeShapeType="1"/>
            </p:cNvSpPr>
            <p:nvPr/>
          </p:nvSpPr>
          <p:spPr bwMode="auto">
            <a:xfrm flipH="1">
              <a:off x="2540000" y="3062288"/>
              <a:ext cx="1016000"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Line 18"/>
            <p:cNvSpPr>
              <a:spLocks noChangeShapeType="1"/>
            </p:cNvSpPr>
            <p:nvPr/>
          </p:nvSpPr>
          <p:spPr bwMode="auto">
            <a:xfrm>
              <a:off x="3584575" y="3106738"/>
              <a:ext cx="233363" cy="9429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Line 19"/>
            <p:cNvSpPr>
              <a:spLocks noChangeShapeType="1"/>
            </p:cNvSpPr>
            <p:nvPr/>
          </p:nvSpPr>
          <p:spPr bwMode="auto">
            <a:xfrm flipH="1">
              <a:off x="3294063" y="4310063"/>
              <a:ext cx="523875" cy="9445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Line 20"/>
            <p:cNvSpPr>
              <a:spLocks noChangeShapeType="1"/>
            </p:cNvSpPr>
            <p:nvPr/>
          </p:nvSpPr>
          <p:spPr bwMode="auto">
            <a:xfrm>
              <a:off x="3817938" y="4325938"/>
              <a:ext cx="304800" cy="8985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Line 21"/>
            <p:cNvSpPr>
              <a:spLocks noChangeShapeType="1"/>
            </p:cNvSpPr>
            <p:nvPr/>
          </p:nvSpPr>
          <p:spPr bwMode="auto">
            <a:xfrm flipH="1">
              <a:off x="5051425" y="3076575"/>
              <a:ext cx="333375"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Line 22"/>
            <p:cNvSpPr>
              <a:spLocks noChangeShapeType="1"/>
            </p:cNvSpPr>
            <p:nvPr/>
          </p:nvSpPr>
          <p:spPr bwMode="auto">
            <a:xfrm>
              <a:off x="5384800" y="3090863"/>
              <a:ext cx="595313" cy="10160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Line 23"/>
            <p:cNvSpPr>
              <a:spLocks noChangeShapeType="1"/>
            </p:cNvSpPr>
            <p:nvPr/>
          </p:nvSpPr>
          <p:spPr bwMode="auto">
            <a:xfrm flipH="1">
              <a:off x="5500688" y="4310063"/>
              <a:ext cx="581025" cy="9588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Line 24"/>
            <p:cNvSpPr>
              <a:spLocks noChangeShapeType="1"/>
            </p:cNvSpPr>
            <p:nvPr/>
          </p:nvSpPr>
          <p:spPr bwMode="auto">
            <a:xfrm>
              <a:off x="6110288" y="4310063"/>
              <a:ext cx="349250" cy="9302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25"/>
            <p:cNvSpPr>
              <a:spLocks/>
            </p:cNvSpPr>
            <p:nvPr/>
          </p:nvSpPr>
          <p:spPr bwMode="auto">
            <a:xfrm>
              <a:off x="3644900" y="46148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26"/>
            <p:cNvSpPr>
              <a:spLocks/>
            </p:cNvSpPr>
            <p:nvPr/>
          </p:nvSpPr>
          <p:spPr bwMode="auto">
            <a:xfrm>
              <a:off x="5270500" y="33956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27"/>
            <p:cNvSpPr>
              <a:spLocks/>
            </p:cNvSpPr>
            <p:nvPr/>
          </p:nvSpPr>
          <p:spPr bwMode="auto">
            <a:xfrm>
              <a:off x="4268788" y="2249488"/>
              <a:ext cx="361950" cy="42862"/>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Text Box 28"/>
            <p:cNvSpPr txBox="1">
              <a:spLocks noChangeArrowheads="1"/>
            </p:cNvSpPr>
            <p:nvPr/>
          </p:nvSpPr>
          <p:spPr bwMode="auto">
            <a:xfrm>
              <a:off x="4583113" y="1604963"/>
              <a:ext cx="176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（初始节点）</a:t>
              </a:r>
            </a:p>
          </p:txBody>
        </p:sp>
        <p:sp>
          <p:nvSpPr>
            <p:cNvPr id="31" name="Text Box 29"/>
            <p:cNvSpPr txBox="1">
              <a:spLocks noChangeArrowheads="1"/>
            </p:cNvSpPr>
            <p:nvPr/>
          </p:nvSpPr>
          <p:spPr bwMode="auto">
            <a:xfrm>
              <a:off x="3132138"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32" name="Text Box 30"/>
            <p:cNvSpPr txBox="1">
              <a:spLocks noChangeArrowheads="1"/>
            </p:cNvSpPr>
            <p:nvPr/>
          </p:nvSpPr>
          <p:spPr bwMode="auto">
            <a:xfrm>
              <a:off x="5629275"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3" name="Text Box 31"/>
            <p:cNvSpPr txBox="1">
              <a:spLocks noChangeArrowheads="1"/>
            </p:cNvSpPr>
            <p:nvPr/>
          </p:nvSpPr>
          <p:spPr bwMode="auto">
            <a:xfrm>
              <a:off x="1981200" y="38115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a:t>
              </a:r>
            </a:p>
          </p:txBody>
        </p:sp>
        <p:sp>
          <p:nvSpPr>
            <p:cNvPr id="34" name="Text Box 32"/>
            <p:cNvSpPr txBox="1">
              <a:spLocks noChangeArrowheads="1"/>
            </p:cNvSpPr>
            <p:nvPr/>
          </p:nvSpPr>
          <p:spPr bwMode="auto">
            <a:xfrm>
              <a:off x="3306763"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35" name="Text Box 33"/>
            <p:cNvSpPr txBox="1">
              <a:spLocks noChangeArrowheads="1"/>
            </p:cNvSpPr>
            <p:nvPr/>
          </p:nvSpPr>
          <p:spPr bwMode="auto">
            <a:xfrm>
              <a:off x="4532313" y="38687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t1</a:t>
              </a:r>
            </a:p>
          </p:txBody>
        </p:sp>
        <p:sp>
          <p:nvSpPr>
            <p:cNvPr id="36" name="Text Box 34"/>
            <p:cNvSpPr txBox="1">
              <a:spLocks noChangeArrowheads="1"/>
            </p:cNvSpPr>
            <p:nvPr/>
          </p:nvSpPr>
          <p:spPr bwMode="auto">
            <a:xfrm>
              <a:off x="6238875"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37" name="Text Box 35"/>
            <p:cNvSpPr txBox="1">
              <a:spLocks noChangeArrowheads="1"/>
            </p:cNvSpPr>
            <p:nvPr/>
          </p:nvSpPr>
          <p:spPr bwMode="auto">
            <a:xfrm>
              <a:off x="2587625" y="517525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t4</a:t>
              </a:r>
            </a:p>
          </p:txBody>
        </p:sp>
        <p:sp>
          <p:nvSpPr>
            <p:cNvPr id="38" name="Text Box 36"/>
            <p:cNvSpPr txBox="1">
              <a:spLocks noChangeArrowheads="1"/>
            </p:cNvSpPr>
            <p:nvPr/>
          </p:nvSpPr>
          <p:spPr bwMode="auto">
            <a:xfrm>
              <a:off x="3617913" y="51736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t3</a:t>
              </a:r>
            </a:p>
          </p:txBody>
        </p:sp>
        <p:sp>
          <p:nvSpPr>
            <p:cNvPr id="39" name="Text Box 37"/>
            <p:cNvSpPr txBox="1">
              <a:spLocks noChangeArrowheads="1"/>
            </p:cNvSpPr>
            <p:nvPr/>
          </p:nvSpPr>
          <p:spPr bwMode="auto">
            <a:xfrm>
              <a:off x="4865688" y="51323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t2</a:t>
              </a:r>
            </a:p>
          </p:txBody>
        </p:sp>
        <p:sp>
          <p:nvSpPr>
            <p:cNvPr id="40" name="Text Box 38"/>
            <p:cNvSpPr txBox="1">
              <a:spLocks noChangeArrowheads="1"/>
            </p:cNvSpPr>
            <p:nvPr/>
          </p:nvSpPr>
          <p:spPr bwMode="auto">
            <a:xfrm>
              <a:off x="5938838" y="5160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p>
          </p:txBody>
        </p:sp>
        <p:grpSp>
          <p:nvGrpSpPr>
            <p:cNvPr id="41" name="Group 48"/>
            <p:cNvGrpSpPr>
              <a:grpSpLocks/>
            </p:cNvGrpSpPr>
            <p:nvPr/>
          </p:nvGrpSpPr>
          <p:grpSpPr bwMode="auto">
            <a:xfrm>
              <a:off x="3263900" y="2043113"/>
              <a:ext cx="2787650" cy="3236912"/>
              <a:chOff x="3464" y="1141"/>
              <a:chExt cx="1756" cy="2039"/>
            </a:xfrm>
          </p:grpSpPr>
          <p:sp>
            <p:nvSpPr>
              <p:cNvPr id="47" name="Line 40"/>
              <p:cNvSpPr>
                <a:spLocks noChangeShapeType="1"/>
              </p:cNvSpPr>
              <p:nvPr/>
            </p:nvSpPr>
            <p:spPr bwMode="auto">
              <a:xfrm flipH="1">
                <a:off x="3720" y="1141"/>
                <a:ext cx="458" cy="52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Line 41"/>
              <p:cNvSpPr>
                <a:spLocks noChangeShapeType="1"/>
              </p:cNvSpPr>
              <p:nvPr/>
            </p:nvSpPr>
            <p:spPr bwMode="auto">
              <a:xfrm>
                <a:off x="4223" y="1159"/>
                <a:ext cx="503" cy="4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Line 42"/>
              <p:cNvSpPr>
                <a:spLocks noChangeShapeType="1"/>
              </p:cNvSpPr>
              <p:nvPr/>
            </p:nvSpPr>
            <p:spPr bwMode="auto">
              <a:xfrm>
                <a:off x="3647" y="1818"/>
                <a:ext cx="147" cy="5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Line 43"/>
              <p:cNvSpPr>
                <a:spLocks noChangeShapeType="1"/>
              </p:cNvSpPr>
              <p:nvPr/>
            </p:nvSpPr>
            <p:spPr bwMode="auto">
              <a:xfrm flipH="1">
                <a:off x="3464" y="2576"/>
                <a:ext cx="33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Line 44"/>
              <p:cNvSpPr>
                <a:spLocks noChangeShapeType="1"/>
              </p:cNvSpPr>
              <p:nvPr/>
            </p:nvSpPr>
            <p:spPr bwMode="auto">
              <a:xfrm>
                <a:off x="3794" y="2586"/>
                <a:ext cx="192" cy="56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Line 45"/>
              <p:cNvSpPr>
                <a:spLocks noChangeShapeType="1"/>
              </p:cNvSpPr>
              <p:nvPr/>
            </p:nvSpPr>
            <p:spPr bwMode="auto">
              <a:xfrm flipH="1">
                <a:off x="4571" y="1799"/>
                <a:ext cx="210" cy="6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Line 46"/>
              <p:cNvSpPr>
                <a:spLocks noChangeShapeType="1"/>
              </p:cNvSpPr>
              <p:nvPr/>
            </p:nvSpPr>
            <p:spPr bwMode="auto">
              <a:xfrm>
                <a:off x="4781" y="1808"/>
                <a:ext cx="375" cy="6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Line 47"/>
              <p:cNvSpPr>
                <a:spLocks noChangeShapeType="1"/>
              </p:cNvSpPr>
              <p:nvPr/>
            </p:nvSpPr>
            <p:spPr bwMode="auto">
              <a:xfrm flipH="1">
                <a:off x="4854" y="2576"/>
                <a:ext cx="366" cy="6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2" name="Oval 49"/>
            <p:cNvSpPr>
              <a:spLocks noChangeArrowheads="1"/>
            </p:cNvSpPr>
            <p:nvPr/>
          </p:nvSpPr>
          <p:spPr bwMode="auto">
            <a:xfrm>
              <a:off x="4017963" y="1582738"/>
              <a:ext cx="334962"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3" name="Oval 50"/>
            <p:cNvSpPr>
              <a:spLocks noChangeArrowheads="1"/>
            </p:cNvSpPr>
            <p:nvPr/>
          </p:nvSpPr>
          <p:spPr bwMode="auto">
            <a:xfrm>
              <a:off x="5324475" y="241458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4" name="Oval 51"/>
            <p:cNvSpPr>
              <a:spLocks noChangeArrowheads="1"/>
            </p:cNvSpPr>
            <p:nvPr/>
          </p:nvSpPr>
          <p:spPr bwMode="auto">
            <a:xfrm>
              <a:off x="2843213" y="2546350"/>
              <a:ext cx="334962"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5" name="Oval 52"/>
            <p:cNvSpPr>
              <a:spLocks noChangeArrowheads="1"/>
            </p:cNvSpPr>
            <p:nvPr/>
          </p:nvSpPr>
          <p:spPr bwMode="auto">
            <a:xfrm>
              <a:off x="5978525" y="361473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 name="Oval 53"/>
            <p:cNvSpPr>
              <a:spLocks noChangeArrowheads="1"/>
            </p:cNvSpPr>
            <p:nvPr/>
          </p:nvSpPr>
          <p:spPr bwMode="auto">
            <a:xfrm>
              <a:off x="3330575" y="4054475"/>
              <a:ext cx="334963"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137785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421099" y="576590"/>
            <a:ext cx="53912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4.4.2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与或树的盲目搜索的特点</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矩形 5"/>
          <p:cNvSpPr/>
          <p:nvPr/>
        </p:nvSpPr>
        <p:spPr>
          <a:xfrm>
            <a:off x="698500" y="1729582"/>
            <a:ext cx="1064260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从初始节点开始，自上而下的搜索，寻找终止节点以及端节点； 然后自下而上的进行可解标记，一旦初始节点被标记为可解或不可解节点，搜索停止。</a:t>
            </a:r>
          </a:p>
        </p:txBody>
      </p:sp>
      <p:sp>
        <p:nvSpPr>
          <p:cNvPr id="7" name="矩形 6"/>
          <p:cNvSpPr/>
          <p:nvPr/>
        </p:nvSpPr>
        <p:spPr>
          <a:xfrm>
            <a:off x="698500" y="3744349"/>
            <a:ext cx="10642600" cy="954107"/>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按照确定路线进行，没有考虑付出的代价，不能够保证找到代价最小的解树。</a:t>
            </a:r>
          </a:p>
        </p:txBody>
      </p:sp>
    </p:spTree>
    <p:extLst>
      <p:ext uri="{BB962C8B-B14F-4D97-AF65-F5344CB8AC3E}">
        <p14:creationId xmlns:p14="http://schemas.microsoft.com/office/powerpoint/2010/main" val="12446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61028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13" name="矩形 12"/>
          <p:cNvSpPr/>
          <p:nvPr/>
        </p:nvSpPr>
        <p:spPr>
          <a:xfrm>
            <a:off x="1079500" y="1848872"/>
            <a:ext cx="9982200" cy="3539430"/>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FangSong_GB2312" panose="0201060903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或树的启发式搜索过程实际上是一种利用搜索过程所得到的启发性信息寻找最优解树的过程。</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127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92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算法的每一步都试图找到一个最有希望成为最优解树的子树。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92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5262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最优解树是指代价最小的那棵解树。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5262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6227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它涉及到解树的代价与希望树。</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333410"/>
      </p:ext>
    </p:extLst>
  </p:cSld>
  <p:clrMapOvr>
    <a:masterClrMapping/>
  </p:clrMapOvr>
  <p:transition spd="med" advClick="0">
    <p:wipe dir="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23025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247857" name="Rectangle 49"/>
          <p:cNvSpPr>
            <a:spLocks noGrp="1"/>
          </p:cNvSpPr>
          <p:nvPr>
            <p:ph type="subTitle" idx="1"/>
          </p:nvPr>
        </p:nvSpPr>
        <p:spPr>
          <a:xfrm>
            <a:off x="1181100" y="1025902"/>
            <a:ext cx="6400800" cy="519113"/>
          </a:xfrm>
        </p:spPr>
        <p:txBody>
          <a:bodyPr/>
          <a:lstStyle/>
          <a:p>
            <a:pPr algn="l" eaLnBrk="1" hangingPunct="1">
              <a:spcBef>
                <a:spcPct val="0"/>
              </a:spcBef>
              <a:buFontTx/>
              <a:buChar char="•"/>
              <a:defRPr/>
            </a:pPr>
            <a:r>
              <a:rPr kumimoji="1" lang="en-US" altLang="zh-CN" sz="2800" b="1" dirty="0">
                <a:solidFill>
                  <a:srgbClr val="009900"/>
                </a:solidFill>
                <a:effectLst>
                  <a:outerShdw blurRad="38100" dist="38100" dir="2700000" algn="tl">
                    <a:srgbClr val="C0C0C0"/>
                  </a:outerShdw>
                </a:effectLst>
                <a:ea typeface="黑体" pitchFamily="2" charset="-122"/>
              </a:rPr>
              <a:t> </a:t>
            </a:r>
            <a:r>
              <a:rPr kumimoji="1" lang="zh-CN" altLang="en-US" sz="2800" b="1" dirty="0">
                <a:solidFill>
                  <a:srgbClr val="009900"/>
                </a:solidFill>
                <a:effectLst>
                  <a:outerShdw blurRad="38100" dist="38100" dir="2700000" algn="tl">
                    <a:srgbClr val="C0C0C0"/>
                  </a:outerShdw>
                </a:effectLst>
                <a:ea typeface="黑体" pitchFamily="2" charset="-122"/>
              </a:rPr>
              <a:t>解树的代价</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181100" y="1756460"/>
                <a:ext cx="10606086" cy="44308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为终止节点，则其代价</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为或节点，且子节点为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的代价为：</a:t>
                </a:r>
                <a:endPar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h(n) = min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其中，</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是节点</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到其子节点</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为与节点，且子节点为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的代价可用和代价法或最大代价法求出来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若用和代价法，则计算公式为：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14:m>
                  <m:oMath xmlns:m="http://schemas.openxmlformats.org/officeDocument/2006/math">
                    <m:nary>
                      <m:naryPr>
                        <m:chr m:val="∑"/>
                        <m:limLoc m:val="subSup"/>
                        <m:ctrl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ctrlPr>
                      </m:naryPr>
                      <m:sub>
                        <m:r>
                          <m:rPr>
                            <m:brk m:alnAt="25"/>
                          </m:r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𝑘</m:t>
                        </m:r>
                      </m:sup>
                      <m:e>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c</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h</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e>
                    </m:nary>
                  </m:oMath>
                </a14:m>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若用最大代价法，则其计算公式为：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max</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是端节点，但又不是终止节点，则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不可扩展，其代价定义为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根节点的代价即为解树的代价。</a:t>
                </a:r>
              </a:p>
            </p:txBody>
          </p:sp>
        </mc:Choice>
        <mc:Fallback xmlns="">
          <p:sp>
            <p:nvSpPr>
              <p:cNvPr id="8" name="矩形 7"/>
              <p:cNvSpPr>
                <a:spLocks noRot="1" noChangeAspect="1" noMove="1" noResize="1" noEditPoints="1" noAdjustHandles="1" noChangeArrowheads="1" noChangeShapeType="1" noTextEdit="1"/>
              </p:cNvSpPr>
              <p:nvPr/>
            </p:nvSpPr>
            <p:spPr>
              <a:xfrm>
                <a:off x="1181100" y="1756460"/>
                <a:ext cx="10606086" cy="4430828"/>
              </a:xfrm>
              <a:prstGeom prst="rect">
                <a:avLst/>
              </a:prstGeom>
              <a:blipFill>
                <a:blip r:embed="rId2"/>
                <a:stretch>
                  <a:fillRect l="-920" t="-963" b="-2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97612"/>
      </p:ext>
    </p:extLst>
  </p:cSld>
  <p:clrMapOvr>
    <a:masterClrMapping/>
  </p:clrMapOvr>
  <p:transition spd="med" advClick="0">
    <p:wipe dir="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B8DDB1C-BF64-480A-BC1D-86271CD06C5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3907" name="Rectangle 2"/>
          <p:cNvSpPr>
            <a:spLocks noGrp="1"/>
          </p:cNvSpPr>
          <p:nvPr>
            <p:ph type="title"/>
          </p:nvPr>
        </p:nvSpPr>
        <p:spPr>
          <a:xfrm>
            <a:off x="495300" y="112474"/>
            <a:ext cx="10515600" cy="1325563"/>
          </a:xfrm>
        </p:spPr>
        <p:txBody>
          <a:bodyPr/>
          <a:lstStyle/>
          <a:p>
            <a:pPr eaLnBrk="1" hangingPunct="1"/>
            <a:r>
              <a:rPr lang="en-US" altLang="zh-CN" sz="2800" b="1" dirty="0">
                <a:solidFill>
                  <a:srgbClr val="009900"/>
                </a:solidFill>
              </a:rPr>
              <a:t>【</a:t>
            </a:r>
            <a:r>
              <a:rPr lang="zh-CN" altLang="en-US" sz="2800" b="1" dirty="0">
                <a:solidFill>
                  <a:srgbClr val="009900"/>
                </a:solidFill>
              </a:rPr>
              <a:t>解树的代价实例</a:t>
            </a:r>
            <a:r>
              <a:rPr lang="en-US" altLang="zh-CN" sz="2800" b="1" dirty="0">
                <a:solidFill>
                  <a:srgbClr val="009900"/>
                </a:solidFill>
              </a:rPr>
              <a:t>1】</a:t>
            </a:r>
          </a:p>
        </p:txBody>
      </p:sp>
      <p:sp>
        <p:nvSpPr>
          <p:cNvPr id="123908" name="Rectangle 3"/>
          <p:cNvSpPr>
            <a:spLocks noGrp="1"/>
          </p:cNvSpPr>
          <p:nvPr>
            <p:ph type="body" idx="1"/>
          </p:nvPr>
        </p:nvSpPr>
        <p:spPr>
          <a:xfrm>
            <a:off x="495300" y="1220788"/>
            <a:ext cx="5581651" cy="5249862"/>
          </a:xfrm>
        </p:spPr>
        <p:txBody>
          <a:bodyPr/>
          <a:lstStyle/>
          <a:p>
            <a:pPr eaLnBrk="1" hangingPunct="1">
              <a:lnSpc>
                <a:spcPct val="130000"/>
              </a:lnSpc>
              <a:spcBef>
                <a:spcPct val="30000"/>
              </a:spcBef>
              <a:buFont typeface="Wingdings" panose="05000000000000000000" pitchFamily="2" charset="2"/>
              <a:buNone/>
            </a:pPr>
            <a:r>
              <a:rPr lang="en-US" altLang="zh-CN" b="1" dirty="0">
                <a:ea typeface="楷体_GB2312" pitchFamily="49" charset="-122"/>
              </a:rPr>
              <a:t>     </a:t>
            </a:r>
            <a:r>
              <a:rPr lang="zh-CN" altLang="en-US" sz="2400" dirty="0">
                <a:solidFill>
                  <a:srgbClr val="000099"/>
                </a:solidFill>
                <a:latin typeface="等线" panose="02010600030101010101" pitchFamily="2" charset="-122"/>
                <a:ea typeface="等线" panose="02010600030101010101" pitchFamily="2" charset="-122"/>
              </a:rPr>
              <a:t>如图所示一棵与</a:t>
            </a:r>
            <a:r>
              <a:rPr lang="en-US" altLang="zh-CN" sz="2400" dirty="0">
                <a:solidFill>
                  <a:srgbClr val="000099"/>
                </a:solidFill>
                <a:latin typeface="等线" panose="02010600030101010101" pitchFamily="2" charset="-122"/>
                <a:ea typeface="等线" panose="02010600030101010101" pitchFamily="2" charset="-122"/>
              </a:rPr>
              <a:t>/</a:t>
            </a:r>
            <a:r>
              <a:rPr lang="zh-CN" altLang="en-US" sz="2400" dirty="0">
                <a:solidFill>
                  <a:srgbClr val="000099"/>
                </a:solidFill>
                <a:latin typeface="等线" panose="02010600030101010101" pitchFamily="2" charset="-122"/>
                <a:ea typeface="等线" panose="02010600030101010101" pitchFamily="2" charset="-122"/>
              </a:rPr>
              <a:t>或树，已知节点</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4</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5</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9</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12</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13</a:t>
            </a:r>
            <a:r>
              <a:rPr lang="zh-CN" altLang="en-US" sz="2400" dirty="0">
                <a:solidFill>
                  <a:srgbClr val="000099"/>
                </a:solidFill>
                <a:latin typeface="等线" panose="02010600030101010101" pitchFamily="2" charset="-122"/>
                <a:ea typeface="等线" panose="02010600030101010101" pitchFamily="2" charset="-122"/>
              </a:rPr>
              <a:t>是本原问题，边上的数字是操作的代价。</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试求：</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1</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和代价法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发求出最优解树；</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2</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最大代价法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求出最优解树。</a:t>
            </a:r>
            <a:endParaRPr lang="zh-CN" altLang="en-US" sz="2400" dirty="0">
              <a:solidFill>
                <a:srgbClr val="000099"/>
              </a:solidFill>
              <a:latin typeface="等线" panose="02010600030101010101" pitchFamily="2" charset="-122"/>
              <a:ea typeface="等线" panose="02010600030101010101" pitchFamily="2" charset="-122"/>
            </a:endParaRPr>
          </a:p>
        </p:txBody>
      </p:sp>
      <p:grpSp>
        <p:nvGrpSpPr>
          <p:cNvPr id="93" name="组合 92"/>
          <p:cNvGrpSpPr>
            <a:grpSpLocks/>
          </p:cNvGrpSpPr>
          <p:nvPr/>
        </p:nvGrpSpPr>
        <p:grpSpPr bwMode="auto">
          <a:xfrm>
            <a:off x="6096000" y="1215382"/>
            <a:ext cx="4637089" cy="4484688"/>
            <a:chOff x="4159251" y="1169988"/>
            <a:chExt cx="4637089" cy="4484688"/>
          </a:xfrm>
        </p:grpSpPr>
        <p:grpSp>
          <p:nvGrpSpPr>
            <p:cNvPr id="94" name="Group 69"/>
            <p:cNvGrpSpPr>
              <a:grpSpLocks/>
            </p:cNvGrpSpPr>
            <p:nvPr/>
          </p:nvGrpSpPr>
          <p:grpSpPr bwMode="auto">
            <a:xfrm>
              <a:off x="4159251" y="1169988"/>
              <a:ext cx="4637089" cy="4484688"/>
              <a:chOff x="2620" y="737"/>
              <a:chExt cx="2921" cy="2825"/>
            </a:xfrm>
          </p:grpSpPr>
          <p:grpSp>
            <p:nvGrpSpPr>
              <p:cNvPr id="97" name="Group 30"/>
              <p:cNvGrpSpPr>
                <a:grpSpLocks/>
              </p:cNvGrpSpPr>
              <p:nvPr/>
            </p:nvGrpSpPr>
            <p:grpSpPr bwMode="auto">
              <a:xfrm>
                <a:off x="2620" y="737"/>
                <a:ext cx="2921" cy="2825"/>
                <a:chOff x="1089" y="953"/>
                <a:chExt cx="3075" cy="3122"/>
              </a:xfrm>
            </p:grpSpPr>
            <p:sp>
              <p:nvSpPr>
                <p:cNvPr id="99" name="Oval 31"/>
                <p:cNvSpPr>
                  <a:spLocks noChangeArrowheads="1"/>
                </p:cNvSpPr>
                <p:nvPr/>
              </p:nvSpPr>
              <p:spPr bwMode="auto">
                <a:xfrm>
                  <a:off x="2265" y="953"/>
                  <a:ext cx="325" cy="34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0" name="Oval 32"/>
                <p:cNvSpPr>
                  <a:spLocks noChangeArrowheads="1"/>
                </p:cNvSpPr>
                <p:nvPr/>
              </p:nvSpPr>
              <p:spPr bwMode="auto">
                <a:xfrm>
                  <a:off x="2749"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1" name="Oval 33"/>
                <p:cNvSpPr>
                  <a:spLocks noChangeArrowheads="1"/>
                </p:cNvSpPr>
                <p:nvPr/>
              </p:nvSpPr>
              <p:spPr bwMode="auto">
                <a:xfrm>
                  <a:off x="1583"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2" name="Oval 34"/>
                <p:cNvSpPr>
                  <a:spLocks noChangeArrowheads="1"/>
                </p:cNvSpPr>
                <p:nvPr/>
              </p:nvSpPr>
              <p:spPr bwMode="auto">
                <a:xfrm>
                  <a:off x="1089" y="2426"/>
                  <a:ext cx="324"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3" name="Oval 35"/>
                <p:cNvSpPr>
                  <a:spLocks noChangeArrowheads="1"/>
                </p:cNvSpPr>
                <p:nvPr/>
              </p:nvSpPr>
              <p:spPr bwMode="auto">
                <a:xfrm>
                  <a:off x="1822" y="2426"/>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4" name="Oval 36"/>
                <p:cNvSpPr>
                  <a:spLocks noChangeArrowheads="1"/>
                </p:cNvSpPr>
                <p:nvPr/>
              </p:nvSpPr>
              <p:spPr bwMode="auto">
                <a:xfrm>
                  <a:off x="2414"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5" name="Oval 37"/>
                <p:cNvSpPr>
                  <a:spLocks noChangeArrowheads="1"/>
                </p:cNvSpPr>
                <p:nvPr/>
              </p:nvSpPr>
              <p:spPr bwMode="auto">
                <a:xfrm>
                  <a:off x="3446"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6" name="Oval 38"/>
                <p:cNvSpPr>
                  <a:spLocks noChangeArrowheads="1"/>
                </p:cNvSpPr>
                <p:nvPr/>
              </p:nvSpPr>
              <p:spPr bwMode="auto">
                <a:xfrm>
                  <a:off x="2017" y="3121"/>
                  <a:ext cx="324"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7" name="Oval 39"/>
                <p:cNvSpPr>
                  <a:spLocks noChangeArrowheads="1"/>
                </p:cNvSpPr>
                <p:nvPr/>
              </p:nvSpPr>
              <p:spPr bwMode="auto">
                <a:xfrm>
                  <a:off x="2644" y="3121"/>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8" name="Oval 40"/>
                <p:cNvSpPr>
                  <a:spLocks noChangeArrowheads="1"/>
                </p:cNvSpPr>
                <p:nvPr/>
              </p:nvSpPr>
              <p:spPr bwMode="auto">
                <a:xfrm>
                  <a:off x="3133"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9" name="Oval 41"/>
                <p:cNvSpPr>
                  <a:spLocks noChangeArrowheads="1"/>
                </p:cNvSpPr>
                <p:nvPr/>
              </p:nvSpPr>
              <p:spPr bwMode="auto">
                <a:xfrm>
                  <a:off x="3768"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0" name="Oval 42"/>
                <p:cNvSpPr>
                  <a:spLocks noChangeArrowheads="1"/>
                </p:cNvSpPr>
                <p:nvPr/>
              </p:nvSpPr>
              <p:spPr bwMode="auto">
                <a:xfrm>
                  <a:off x="2879" y="3727"/>
                  <a:ext cx="396"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1" name="Oval 43"/>
                <p:cNvSpPr>
                  <a:spLocks noChangeArrowheads="1"/>
                </p:cNvSpPr>
                <p:nvPr/>
              </p:nvSpPr>
              <p:spPr bwMode="auto">
                <a:xfrm>
                  <a:off x="3424" y="3727"/>
                  <a:ext cx="397"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Line 44"/>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3" name="Line 45"/>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4" name="Line 46"/>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5" name="Line 47"/>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6" name="Line 48"/>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7" name="Line 49"/>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8" name="Line 50"/>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9" name="Line 51"/>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0" name="Line 52"/>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1" name="Line 53"/>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2" name="Line 54"/>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3" name="Line 55"/>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4" name="Text Box 56"/>
                <p:cNvSpPr txBox="1">
                  <a:spLocks noChangeArrowheads="1"/>
                </p:cNvSpPr>
                <p:nvPr/>
              </p:nvSpPr>
              <p:spPr bwMode="auto">
                <a:xfrm>
                  <a:off x="1854" y="133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5" name="Text Box 57"/>
                <p:cNvSpPr txBox="1">
                  <a:spLocks noChangeArrowheads="1"/>
                </p:cNvSpPr>
                <p:nvPr/>
              </p:nvSpPr>
              <p:spPr bwMode="auto">
                <a:xfrm>
                  <a:off x="2684" y="127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26" name="Text Box 58"/>
                <p:cNvSpPr txBox="1">
                  <a:spLocks noChangeArrowheads="1"/>
                </p:cNvSpPr>
                <p:nvPr/>
              </p:nvSpPr>
              <p:spPr bwMode="auto">
                <a:xfrm>
                  <a:off x="1383" y="2045"/>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27" name="Text Box 59"/>
                <p:cNvSpPr txBox="1">
                  <a:spLocks noChangeArrowheads="1"/>
                </p:cNvSpPr>
                <p:nvPr/>
              </p:nvSpPr>
              <p:spPr bwMode="auto">
                <a:xfrm>
                  <a:off x="1773" y="2032"/>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28" name="Text Box 60"/>
                <p:cNvSpPr txBox="1">
                  <a:spLocks noChangeArrowheads="1"/>
                </p:cNvSpPr>
                <p:nvPr/>
              </p:nvSpPr>
              <p:spPr bwMode="auto">
                <a:xfrm>
                  <a:off x="2573" y="2069"/>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9" name="Text Box 61"/>
                <p:cNvSpPr txBox="1">
                  <a:spLocks noChangeArrowheads="1"/>
                </p:cNvSpPr>
                <p:nvPr/>
              </p:nvSpPr>
              <p:spPr bwMode="auto">
                <a:xfrm>
                  <a:off x="3132" y="204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0" name="Text Box 62"/>
                <p:cNvSpPr txBox="1">
                  <a:spLocks noChangeArrowheads="1"/>
                </p:cNvSpPr>
                <p:nvPr/>
              </p:nvSpPr>
              <p:spPr bwMode="auto">
                <a:xfrm>
                  <a:off x="2167" y="2771"/>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1" name="Text Box 63"/>
                <p:cNvSpPr txBox="1">
                  <a:spLocks noChangeArrowheads="1"/>
                </p:cNvSpPr>
                <p:nvPr/>
              </p:nvSpPr>
              <p:spPr bwMode="auto">
                <a:xfrm>
                  <a:off x="2640" y="2749"/>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2" name="Text Box 64"/>
                <p:cNvSpPr txBox="1">
                  <a:spLocks noChangeArrowheads="1"/>
                </p:cNvSpPr>
                <p:nvPr/>
              </p:nvSpPr>
              <p:spPr bwMode="auto">
                <a:xfrm>
                  <a:off x="3246" y="2771"/>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3" name="Text Box 65"/>
                <p:cNvSpPr txBox="1">
                  <a:spLocks noChangeArrowheads="1"/>
                </p:cNvSpPr>
                <p:nvPr/>
              </p:nvSpPr>
              <p:spPr bwMode="auto">
                <a:xfrm>
                  <a:off x="3740" y="2718"/>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 name="Text Box 66"/>
                <p:cNvSpPr txBox="1">
                  <a:spLocks noChangeArrowheads="1"/>
                </p:cNvSpPr>
                <p:nvPr/>
              </p:nvSpPr>
              <p:spPr bwMode="auto">
                <a:xfrm>
                  <a:off x="3066" y="3468"/>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 name="Text Box 67"/>
                <p:cNvSpPr txBox="1">
                  <a:spLocks noChangeArrowheads="1"/>
                </p:cNvSpPr>
                <p:nvPr/>
              </p:nvSpPr>
              <p:spPr bwMode="auto">
                <a:xfrm>
                  <a:off x="3470" y="3452"/>
                  <a:ext cx="19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98" name="Freeform 68"/>
              <p:cNvSpPr>
                <a:spLocks/>
              </p:cNvSpPr>
              <p:nvPr/>
            </p:nvSpPr>
            <p:spPr bwMode="auto">
              <a:xfrm>
                <a:off x="3935" y="2469"/>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
          <p:nvSpPr>
            <p:cNvPr id="95" name="Freeform 54"/>
            <p:cNvSpPr>
              <a:spLocks/>
            </p:cNvSpPr>
            <p:nvPr/>
          </p:nvSpPr>
          <p:spPr bwMode="auto">
            <a:xfrm>
              <a:off x="4924425" y="2846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6" name="Freeform 54"/>
            <p:cNvSpPr>
              <a:spLocks/>
            </p:cNvSpPr>
            <p:nvPr/>
          </p:nvSpPr>
          <p:spPr bwMode="auto">
            <a:xfrm>
              <a:off x="7451725" y="49418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Tree>
    <p:extLst>
      <p:ext uri="{BB962C8B-B14F-4D97-AF65-F5344CB8AC3E}">
        <p14:creationId xmlns:p14="http://schemas.microsoft.com/office/powerpoint/2010/main" val="3220686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BC2E2F9-F558-4E5A-95B8-8F436A08E92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4931" name="Rectangle 2"/>
          <p:cNvSpPr>
            <a:spLocks noGrp="1"/>
          </p:cNvSpPr>
          <p:nvPr>
            <p:ph type="title"/>
          </p:nvPr>
        </p:nvSpPr>
        <p:spPr>
          <a:xfrm>
            <a:off x="627063" y="411957"/>
            <a:ext cx="8229600" cy="649288"/>
          </a:xfrm>
        </p:spPr>
        <p:txBody>
          <a:bodyPr>
            <a:normAutofit fontScale="90000"/>
          </a:bodyPr>
          <a:lstStyle/>
          <a:p>
            <a:pPr eaLnBrk="1" hangingPunct="1">
              <a:buFontTx/>
              <a:buChar char="•"/>
            </a:pPr>
            <a:r>
              <a:rPr lang="en-US" altLang="zh-CN" dirty="0">
                <a:solidFill>
                  <a:srgbClr val="000099"/>
                </a:solidFill>
              </a:rPr>
              <a:t> </a:t>
            </a:r>
            <a:r>
              <a:rPr lang="zh-CN" altLang="en-US" dirty="0">
                <a:solidFill>
                  <a:srgbClr val="FF0000"/>
                </a:solidFill>
              </a:rPr>
              <a:t>和代价法</a:t>
            </a:r>
            <a:r>
              <a:rPr lang="zh-CN" altLang="en-US" dirty="0">
                <a:solidFill>
                  <a:srgbClr val="000099"/>
                </a:solidFill>
              </a:rPr>
              <a:t>计算解树代价：</a:t>
            </a:r>
          </a:p>
        </p:txBody>
      </p:sp>
      <p:sp>
        <p:nvSpPr>
          <p:cNvPr id="124932" name="Text Box 45"/>
          <p:cNvSpPr txBox="1">
            <a:spLocks noChangeArrowheads="1"/>
          </p:cNvSpPr>
          <p:nvPr/>
        </p:nvSpPr>
        <p:spPr bwMode="auto">
          <a:xfrm>
            <a:off x="7150100" y="1349376"/>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)=10</a:t>
            </a:r>
          </a:p>
        </p:txBody>
      </p:sp>
      <p:sp>
        <p:nvSpPr>
          <p:cNvPr id="124933" name="Text Box 46"/>
          <p:cNvSpPr txBox="1">
            <a:spLocks noChangeArrowheads="1"/>
          </p:cNvSpPr>
          <p:nvPr/>
        </p:nvSpPr>
        <p:spPr bwMode="auto">
          <a:xfrm>
            <a:off x="7150100" y="2548209"/>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)=8</a:t>
            </a:r>
          </a:p>
        </p:txBody>
      </p:sp>
      <p:grpSp>
        <p:nvGrpSpPr>
          <p:cNvPr id="55" name="组合 55"/>
          <p:cNvGrpSpPr>
            <a:grpSpLocks/>
          </p:cNvGrpSpPr>
          <p:nvPr/>
        </p:nvGrpSpPr>
        <p:grpSpPr bwMode="auto">
          <a:xfrm>
            <a:off x="2092325" y="1257300"/>
            <a:ext cx="4856163" cy="4903788"/>
            <a:chOff x="1739900" y="1536700"/>
            <a:chExt cx="4856163" cy="4903788"/>
          </a:xfrm>
        </p:grpSpPr>
        <p:grpSp>
          <p:nvGrpSpPr>
            <p:cNvPr id="56" name="Group 53"/>
            <p:cNvGrpSpPr>
              <a:grpSpLocks/>
            </p:cNvGrpSpPr>
            <p:nvPr/>
          </p:nvGrpSpPr>
          <p:grpSpPr bwMode="auto">
            <a:xfrm>
              <a:off x="3906838" y="2066925"/>
              <a:ext cx="1784350" cy="3849688"/>
              <a:chOff x="2461" y="1302"/>
              <a:chExt cx="1124" cy="2425"/>
            </a:xfrm>
          </p:grpSpPr>
          <p:sp>
            <p:nvSpPr>
              <p:cNvPr id="99" name="Line 48"/>
              <p:cNvSpPr>
                <a:spLocks noChangeShapeType="1"/>
              </p:cNvSpPr>
              <p:nvPr/>
            </p:nvSpPr>
            <p:spPr bwMode="auto">
              <a:xfrm>
                <a:off x="2461" y="1302"/>
                <a:ext cx="382" cy="38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Line 49"/>
              <p:cNvSpPr>
                <a:spLocks noChangeShapeType="1"/>
              </p:cNvSpPr>
              <p:nvPr/>
            </p:nvSpPr>
            <p:spPr bwMode="auto">
              <a:xfrm>
                <a:off x="2970" y="2027"/>
                <a:ext cx="471" cy="4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Line 50"/>
              <p:cNvSpPr>
                <a:spLocks noChangeShapeType="1"/>
              </p:cNvSpPr>
              <p:nvPr/>
            </p:nvSpPr>
            <p:spPr bwMode="auto">
              <a:xfrm flipH="1">
                <a:off x="3335" y="2775"/>
                <a:ext cx="203" cy="3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Line 51"/>
              <p:cNvSpPr>
                <a:spLocks noChangeShapeType="1"/>
              </p:cNvSpPr>
              <p:nvPr/>
            </p:nvSpPr>
            <p:spPr bwMode="auto">
              <a:xfrm flipH="1">
                <a:off x="3127" y="3456"/>
                <a:ext cx="157" cy="2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Line 52"/>
              <p:cNvSpPr>
                <a:spLocks noChangeShapeType="1"/>
              </p:cNvSpPr>
              <p:nvPr/>
            </p:nvSpPr>
            <p:spPr bwMode="auto">
              <a:xfrm>
                <a:off x="3353" y="3456"/>
                <a:ext cx="232" cy="2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7" name="Group 55"/>
            <p:cNvGrpSpPr>
              <a:grpSpLocks/>
            </p:cNvGrpSpPr>
            <p:nvPr/>
          </p:nvGrpSpPr>
          <p:grpSpPr bwMode="auto">
            <a:xfrm>
              <a:off x="1739900" y="1536700"/>
              <a:ext cx="4856163" cy="4903788"/>
              <a:chOff x="1096" y="968"/>
              <a:chExt cx="3059" cy="3089"/>
            </a:xfrm>
          </p:grpSpPr>
          <p:grpSp>
            <p:nvGrpSpPr>
              <p:cNvPr id="60" name="Group 47"/>
              <p:cNvGrpSpPr>
                <a:grpSpLocks/>
              </p:cNvGrpSpPr>
              <p:nvPr/>
            </p:nvGrpSpPr>
            <p:grpSpPr bwMode="auto">
              <a:xfrm>
                <a:off x="1096" y="968"/>
                <a:ext cx="3059" cy="3089"/>
                <a:chOff x="1096" y="968"/>
                <a:chExt cx="3059" cy="3089"/>
              </a:xfrm>
            </p:grpSpPr>
            <p:sp>
              <p:nvSpPr>
                <p:cNvPr id="62"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4"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5"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Text Box 30"/>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8" name="Text Box 31"/>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9" name="Text Box 32"/>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90" name="Text Box 33"/>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91" name="Text Box 34"/>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5"/>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6"/>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7"/>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5" name="Text Box 38"/>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39"/>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7" name="Text Box 40"/>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8" name="Text Box 41"/>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61" name="Freeform 54"/>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8" name="Freeform 54"/>
            <p:cNvSpPr>
              <a:spLocks/>
            </p:cNvSpPr>
            <p:nvPr/>
          </p:nvSpPr>
          <p:spPr bwMode="auto">
            <a:xfrm>
              <a:off x="25368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54"/>
            <p:cNvSpPr>
              <a:spLocks/>
            </p:cNvSpPr>
            <p:nvPr/>
          </p:nvSpPr>
          <p:spPr bwMode="auto">
            <a:xfrm>
              <a:off x="5191125" y="56784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46904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3545" y="1143000"/>
            <a:ext cx="7584913"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283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7F2641-7445-41EB-9148-38A437CD15AA}"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5956" name="Text Box 41"/>
          <p:cNvSpPr txBox="1">
            <a:spLocks noChangeArrowheads="1"/>
          </p:cNvSpPr>
          <p:nvPr/>
        </p:nvSpPr>
        <p:spPr bwMode="auto">
          <a:xfrm>
            <a:off x="7920121" y="1665192"/>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a:t>
            </a:r>
          </a:p>
        </p:txBody>
      </p:sp>
      <p:sp>
        <p:nvSpPr>
          <p:cNvPr id="125957" name="Text Box 42"/>
          <p:cNvSpPr txBox="1">
            <a:spLocks noChangeArrowheads="1"/>
          </p:cNvSpPr>
          <p:nvPr/>
        </p:nvSpPr>
        <p:spPr bwMode="auto">
          <a:xfrm>
            <a:off x="7920121" y="2806670"/>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)=7</a:t>
            </a:r>
          </a:p>
        </p:txBody>
      </p:sp>
      <p:grpSp>
        <p:nvGrpSpPr>
          <p:cNvPr id="53" name="组合 53"/>
          <p:cNvGrpSpPr>
            <a:grpSpLocks/>
          </p:cNvGrpSpPr>
          <p:nvPr/>
        </p:nvGrpSpPr>
        <p:grpSpPr bwMode="auto">
          <a:xfrm>
            <a:off x="2597150" y="1315187"/>
            <a:ext cx="4856163" cy="4903788"/>
            <a:chOff x="1739900" y="1536700"/>
            <a:chExt cx="4856163" cy="4903788"/>
          </a:xfrm>
        </p:grpSpPr>
        <p:grpSp>
          <p:nvGrpSpPr>
            <p:cNvPr id="54" name="Group 52"/>
            <p:cNvGrpSpPr>
              <a:grpSpLocks/>
            </p:cNvGrpSpPr>
            <p:nvPr/>
          </p:nvGrpSpPr>
          <p:grpSpPr bwMode="auto">
            <a:xfrm>
              <a:off x="2208213" y="2043113"/>
              <a:ext cx="1508125" cy="1957387"/>
              <a:chOff x="1391" y="1287"/>
              <a:chExt cx="950" cy="1233"/>
            </a:xfrm>
          </p:grpSpPr>
          <p:sp>
            <p:nvSpPr>
              <p:cNvPr id="97" name="Line 49"/>
              <p:cNvSpPr>
                <a:spLocks noChangeShapeType="1"/>
              </p:cNvSpPr>
              <p:nvPr/>
            </p:nvSpPr>
            <p:spPr bwMode="auto">
              <a:xfrm flipH="1">
                <a:off x="1908" y="1287"/>
                <a:ext cx="433" cy="43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Line 50"/>
              <p:cNvSpPr>
                <a:spLocks noChangeShapeType="1"/>
              </p:cNvSpPr>
              <p:nvPr/>
            </p:nvSpPr>
            <p:spPr bwMode="auto">
              <a:xfrm flipH="1">
                <a:off x="1391" y="2027"/>
                <a:ext cx="285" cy="4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Line 51"/>
              <p:cNvSpPr>
                <a:spLocks noChangeShapeType="1"/>
              </p:cNvSpPr>
              <p:nvPr/>
            </p:nvSpPr>
            <p:spPr bwMode="auto">
              <a:xfrm>
                <a:off x="1668" y="2042"/>
                <a:ext cx="232" cy="4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5" name="Group 54"/>
            <p:cNvGrpSpPr>
              <a:grpSpLocks/>
            </p:cNvGrpSpPr>
            <p:nvPr/>
          </p:nvGrpSpPr>
          <p:grpSpPr bwMode="auto">
            <a:xfrm>
              <a:off x="1739900" y="1536700"/>
              <a:ext cx="4856163" cy="4903788"/>
              <a:chOff x="1096" y="968"/>
              <a:chExt cx="3059" cy="3089"/>
            </a:xfrm>
          </p:grpSpPr>
          <p:grpSp>
            <p:nvGrpSpPr>
              <p:cNvPr id="58" name="Group 3"/>
              <p:cNvGrpSpPr>
                <a:grpSpLocks/>
              </p:cNvGrpSpPr>
              <p:nvPr/>
            </p:nvGrpSpPr>
            <p:grpSpPr bwMode="auto">
              <a:xfrm>
                <a:off x="1096" y="968"/>
                <a:ext cx="3059" cy="3089"/>
                <a:chOff x="1096" y="968"/>
                <a:chExt cx="3059" cy="3089"/>
              </a:xfrm>
            </p:grpSpPr>
            <p:sp>
              <p:nvSpPr>
                <p:cNvPr id="60"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1"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2"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Text Box 29"/>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6" name="Text Box 30"/>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7" name="Text Box 31"/>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88" name="Text Box 32"/>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89" name="Text Box 33"/>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0" name="Text Box 34"/>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1" name="Text Box 35"/>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6"/>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7"/>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8"/>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5" name="Text Box 39"/>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40"/>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59" name="Freeform 53"/>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6" name="Freeform 54"/>
            <p:cNvSpPr>
              <a:spLocks/>
            </p:cNvSpPr>
            <p:nvPr/>
          </p:nvSpPr>
          <p:spPr bwMode="auto">
            <a:xfrm>
              <a:off x="25495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54"/>
            <p:cNvSpPr>
              <a:spLocks/>
            </p:cNvSpPr>
            <p:nvPr/>
          </p:nvSpPr>
          <p:spPr bwMode="auto">
            <a:xfrm>
              <a:off x="5178425" y="5640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00" name="Rectangle 2"/>
          <p:cNvSpPr txBox="1">
            <a:spLocks/>
          </p:cNvSpPr>
          <p:nvPr/>
        </p:nvSpPr>
        <p:spPr>
          <a:xfrm>
            <a:off x="627063" y="41195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 </a:t>
            </a:r>
            <a:r>
              <a:rPr kumimoji="0" lang="zh-CN" altLang="en-US" sz="4400" b="0" i="0" u="none" strike="noStrike" kern="1200" cap="none" spc="0" normalizeH="0" baseline="0" noProof="0" dirty="0">
                <a:ln>
                  <a:noFill/>
                </a:ln>
                <a:solidFill>
                  <a:srgbClr val="FF0000"/>
                </a:solidFill>
                <a:effectLst/>
                <a:uLnTx/>
                <a:uFillTx/>
                <a:latin typeface="等线 Light" panose="020F0302020204030204"/>
                <a:ea typeface="等线 Light" panose="02010600030101010101" pitchFamily="2" charset="-122"/>
                <a:cs typeface="+mj-cs"/>
              </a:rPr>
              <a:t>最大代价法</a:t>
            </a:r>
            <a:r>
              <a:rPr kumimoji="0" lang="zh-CN" altLang="en-US"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计算解树代价：</a:t>
            </a:r>
          </a:p>
        </p:txBody>
      </p:sp>
    </p:spTree>
    <p:extLst>
      <p:ext uri="{BB962C8B-B14F-4D97-AF65-F5344CB8AC3E}">
        <p14:creationId xmlns:p14="http://schemas.microsoft.com/office/powerpoint/2010/main" val="1609400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1D41BF1-6F44-46F9-918D-CC69E8BCE7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6979" name="Rectangle 2"/>
          <p:cNvSpPr>
            <a:spLocks noGrp="1"/>
          </p:cNvSpPr>
          <p:nvPr>
            <p:ph type="title"/>
          </p:nvPr>
        </p:nvSpPr>
        <p:spPr>
          <a:xfrm>
            <a:off x="533400" y="288131"/>
            <a:ext cx="10515600" cy="1325563"/>
          </a:xfrm>
        </p:spPr>
        <p:txBody>
          <a:bodyPr/>
          <a:lstStyle/>
          <a:p>
            <a:pPr eaLnBrk="1" hangingPunct="1"/>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解树的代价实例</a:t>
            </a:r>
            <a:r>
              <a:rPr lang="en-US" altLang="zh-CN" sz="2800" dirty="0">
                <a:solidFill>
                  <a:srgbClr val="009900"/>
                </a:solidFill>
                <a:ea typeface="黑体" panose="02010609060101010101" pitchFamily="49" charset="-122"/>
              </a:rPr>
              <a:t>2】</a:t>
            </a:r>
          </a:p>
        </p:txBody>
      </p:sp>
      <p:grpSp>
        <p:nvGrpSpPr>
          <p:cNvPr id="126980" name="Group 49"/>
          <p:cNvGrpSpPr>
            <a:grpSpLocks/>
          </p:cNvGrpSpPr>
          <p:nvPr/>
        </p:nvGrpSpPr>
        <p:grpSpPr bwMode="auto">
          <a:xfrm>
            <a:off x="1506537" y="1093788"/>
            <a:ext cx="4010026" cy="5314950"/>
            <a:chOff x="-11" y="689"/>
            <a:chExt cx="2526" cy="3348"/>
          </a:xfrm>
        </p:grpSpPr>
        <p:sp>
          <p:nvSpPr>
            <p:cNvPr id="126982" name="Oval 5"/>
            <p:cNvSpPr>
              <a:spLocks noChangeArrowheads="1"/>
            </p:cNvSpPr>
            <p:nvPr/>
          </p:nvSpPr>
          <p:spPr bwMode="auto">
            <a:xfrm>
              <a:off x="1380" y="917"/>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3" name="Oval 6"/>
            <p:cNvSpPr>
              <a:spLocks noChangeArrowheads="1"/>
            </p:cNvSpPr>
            <p:nvPr/>
          </p:nvSpPr>
          <p:spPr bwMode="auto">
            <a:xfrm>
              <a:off x="736" y="1349"/>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4" name="Oval 7"/>
            <p:cNvSpPr>
              <a:spLocks noChangeArrowheads="1"/>
            </p:cNvSpPr>
            <p:nvPr/>
          </p:nvSpPr>
          <p:spPr bwMode="auto">
            <a:xfrm>
              <a:off x="1086" y="1709"/>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5" name="Oval 8"/>
            <p:cNvSpPr>
              <a:spLocks noChangeArrowheads="1"/>
            </p:cNvSpPr>
            <p:nvPr/>
          </p:nvSpPr>
          <p:spPr bwMode="auto">
            <a:xfrm>
              <a:off x="1418" y="221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6" name="Oval 9"/>
            <p:cNvSpPr>
              <a:spLocks noChangeArrowheads="1"/>
            </p:cNvSpPr>
            <p:nvPr/>
          </p:nvSpPr>
          <p:spPr bwMode="auto">
            <a:xfrm>
              <a:off x="2173" y="1637"/>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7" name="Oval 10"/>
            <p:cNvSpPr>
              <a:spLocks noChangeArrowheads="1"/>
            </p:cNvSpPr>
            <p:nvPr/>
          </p:nvSpPr>
          <p:spPr bwMode="auto">
            <a:xfrm>
              <a:off x="265" y="233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8" name="Oval 11"/>
            <p:cNvSpPr>
              <a:spLocks noChangeArrowheads="1"/>
            </p:cNvSpPr>
            <p:nvPr/>
          </p:nvSpPr>
          <p:spPr bwMode="auto">
            <a:xfrm>
              <a:off x="248" y="3041"/>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9" name="Oval 12"/>
            <p:cNvSpPr>
              <a:spLocks noChangeArrowheads="1"/>
            </p:cNvSpPr>
            <p:nvPr/>
          </p:nvSpPr>
          <p:spPr bwMode="auto">
            <a:xfrm>
              <a:off x="2173" y="3041"/>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0" name="Oval 13"/>
            <p:cNvSpPr>
              <a:spLocks noChangeArrowheads="1"/>
            </p:cNvSpPr>
            <p:nvPr/>
          </p:nvSpPr>
          <p:spPr bwMode="auto">
            <a:xfrm>
              <a:off x="265" y="3605"/>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1" name="Line 14"/>
            <p:cNvSpPr>
              <a:spLocks noChangeShapeType="1"/>
            </p:cNvSpPr>
            <p:nvPr/>
          </p:nvSpPr>
          <p:spPr bwMode="auto">
            <a:xfrm flipH="1">
              <a:off x="782" y="1013"/>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2" name="Line 15"/>
            <p:cNvSpPr>
              <a:spLocks noChangeShapeType="1"/>
            </p:cNvSpPr>
            <p:nvPr/>
          </p:nvSpPr>
          <p:spPr bwMode="auto">
            <a:xfrm>
              <a:off x="1427" y="1025"/>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3" name="Line 16"/>
            <p:cNvSpPr>
              <a:spLocks noChangeShapeType="1"/>
            </p:cNvSpPr>
            <p:nvPr/>
          </p:nvSpPr>
          <p:spPr bwMode="auto">
            <a:xfrm>
              <a:off x="1427" y="1025"/>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4" name="Line 17"/>
            <p:cNvSpPr>
              <a:spLocks noChangeShapeType="1"/>
            </p:cNvSpPr>
            <p:nvPr/>
          </p:nvSpPr>
          <p:spPr bwMode="auto">
            <a:xfrm flipH="1">
              <a:off x="312" y="1445"/>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5" name="Line 18"/>
            <p:cNvSpPr>
              <a:spLocks noChangeShapeType="1"/>
            </p:cNvSpPr>
            <p:nvPr/>
          </p:nvSpPr>
          <p:spPr bwMode="auto">
            <a:xfrm>
              <a:off x="773" y="1445"/>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6" name="Line 19"/>
            <p:cNvSpPr>
              <a:spLocks noChangeShapeType="1"/>
            </p:cNvSpPr>
            <p:nvPr/>
          </p:nvSpPr>
          <p:spPr bwMode="auto">
            <a:xfrm>
              <a:off x="1151" y="1805"/>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7" name="Line 20"/>
            <p:cNvSpPr>
              <a:spLocks noChangeShapeType="1"/>
            </p:cNvSpPr>
            <p:nvPr/>
          </p:nvSpPr>
          <p:spPr bwMode="auto">
            <a:xfrm flipV="1">
              <a:off x="1178" y="1697"/>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8" name="Line 21"/>
            <p:cNvSpPr>
              <a:spLocks noChangeShapeType="1"/>
            </p:cNvSpPr>
            <p:nvPr/>
          </p:nvSpPr>
          <p:spPr bwMode="auto">
            <a:xfrm flipV="1">
              <a:off x="339" y="2285"/>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9" name="Line 22"/>
            <p:cNvSpPr>
              <a:spLocks noChangeShapeType="1"/>
            </p:cNvSpPr>
            <p:nvPr/>
          </p:nvSpPr>
          <p:spPr bwMode="auto">
            <a:xfrm flipH="1">
              <a:off x="303" y="2429"/>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0" name="Line 23"/>
            <p:cNvSpPr>
              <a:spLocks noChangeShapeType="1"/>
            </p:cNvSpPr>
            <p:nvPr/>
          </p:nvSpPr>
          <p:spPr bwMode="auto">
            <a:xfrm flipH="1">
              <a:off x="1501" y="1733"/>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1" name="Line 24"/>
            <p:cNvSpPr>
              <a:spLocks noChangeShapeType="1"/>
            </p:cNvSpPr>
            <p:nvPr/>
          </p:nvSpPr>
          <p:spPr bwMode="auto">
            <a:xfrm>
              <a:off x="2201" y="1733"/>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2" name="Line 25"/>
            <p:cNvSpPr>
              <a:spLocks noChangeShapeType="1"/>
            </p:cNvSpPr>
            <p:nvPr/>
          </p:nvSpPr>
          <p:spPr bwMode="auto">
            <a:xfrm flipH="1">
              <a:off x="321" y="2297"/>
              <a:ext cx="1116" cy="75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3" name="Line 26"/>
            <p:cNvSpPr>
              <a:spLocks noChangeShapeType="1"/>
            </p:cNvSpPr>
            <p:nvPr/>
          </p:nvSpPr>
          <p:spPr bwMode="auto">
            <a:xfrm flipH="1">
              <a:off x="321" y="2309"/>
              <a:ext cx="1116"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4" name="Line 27"/>
            <p:cNvSpPr>
              <a:spLocks noChangeShapeType="1"/>
            </p:cNvSpPr>
            <p:nvPr/>
          </p:nvSpPr>
          <p:spPr bwMode="auto">
            <a:xfrm>
              <a:off x="1482" y="2309"/>
              <a:ext cx="691"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5" name="Line 28"/>
            <p:cNvSpPr>
              <a:spLocks noChangeShapeType="1"/>
            </p:cNvSpPr>
            <p:nvPr/>
          </p:nvSpPr>
          <p:spPr bwMode="auto">
            <a:xfrm>
              <a:off x="321" y="3101"/>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6" name="Line 29"/>
            <p:cNvSpPr>
              <a:spLocks noChangeShapeType="1"/>
            </p:cNvSpPr>
            <p:nvPr/>
          </p:nvSpPr>
          <p:spPr bwMode="auto">
            <a:xfrm>
              <a:off x="303" y="3113"/>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7" name="Arc 30"/>
            <p:cNvSpPr>
              <a:spLocks/>
            </p:cNvSpPr>
            <p:nvPr/>
          </p:nvSpPr>
          <p:spPr bwMode="auto">
            <a:xfrm flipV="1">
              <a:off x="1437" y="1121"/>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8" name="Arc 31"/>
            <p:cNvSpPr>
              <a:spLocks/>
            </p:cNvSpPr>
            <p:nvPr/>
          </p:nvSpPr>
          <p:spPr bwMode="auto">
            <a:xfrm flipV="1">
              <a:off x="1234" y="1745"/>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9" name="Freeform 32"/>
            <p:cNvSpPr>
              <a:spLocks/>
            </p:cNvSpPr>
            <p:nvPr/>
          </p:nvSpPr>
          <p:spPr bwMode="auto">
            <a:xfrm>
              <a:off x="1335" y="2417"/>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0" name="Arc 33"/>
            <p:cNvSpPr>
              <a:spLocks/>
            </p:cNvSpPr>
            <p:nvPr/>
          </p:nvSpPr>
          <p:spPr bwMode="auto">
            <a:xfrm flipV="1">
              <a:off x="312" y="2369"/>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1" name="Arc 34"/>
            <p:cNvSpPr>
              <a:spLocks/>
            </p:cNvSpPr>
            <p:nvPr/>
          </p:nvSpPr>
          <p:spPr bwMode="auto">
            <a:xfrm flipV="1">
              <a:off x="303" y="3101"/>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2" name="Line 35"/>
            <p:cNvSpPr>
              <a:spLocks noChangeShapeType="1"/>
            </p:cNvSpPr>
            <p:nvPr/>
          </p:nvSpPr>
          <p:spPr bwMode="auto">
            <a:xfrm flipH="1">
              <a:off x="349" y="1805"/>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3" name="Text Box 36"/>
            <p:cNvSpPr txBox="1">
              <a:spLocks noChangeArrowheads="1"/>
            </p:cNvSpPr>
            <p:nvPr/>
          </p:nvSpPr>
          <p:spPr bwMode="auto">
            <a:xfrm>
              <a:off x="356" y="374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014" name="Text Box 37"/>
            <p:cNvSpPr txBox="1">
              <a:spLocks noChangeArrowheads="1"/>
            </p:cNvSpPr>
            <p:nvPr/>
          </p:nvSpPr>
          <p:spPr bwMode="auto">
            <a:xfrm>
              <a:off x="2253" y="31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5" name="Text Box 38"/>
            <p:cNvSpPr txBox="1">
              <a:spLocks noChangeArrowheads="1"/>
            </p:cNvSpPr>
            <p:nvPr/>
          </p:nvSpPr>
          <p:spPr bwMode="auto">
            <a:xfrm>
              <a:off x="2060" y="68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6" name="Text Box 39"/>
            <p:cNvSpPr txBox="1">
              <a:spLocks noChangeArrowheads="1"/>
            </p:cNvSpPr>
            <p:nvPr/>
          </p:nvSpPr>
          <p:spPr bwMode="auto">
            <a:xfrm>
              <a:off x="1140" y="79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7017" name="Text Box 40"/>
            <p:cNvSpPr txBox="1">
              <a:spLocks noChangeArrowheads="1"/>
            </p:cNvSpPr>
            <p:nvPr/>
          </p:nvSpPr>
          <p:spPr bwMode="auto">
            <a:xfrm>
              <a:off x="477" y="127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7018" name="Text Box 41"/>
            <p:cNvSpPr txBox="1">
              <a:spLocks noChangeArrowheads="1"/>
            </p:cNvSpPr>
            <p:nvPr/>
          </p:nvSpPr>
          <p:spPr bwMode="auto">
            <a:xfrm>
              <a:off x="1085" y="14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7019" name="Text Box 42"/>
            <p:cNvSpPr txBox="1">
              <a:spLocks noChangeArrowheads="1"/>
            </p:cNvSpPr>
            <p:nvPr/>
          </p:nvSpPr>
          <p:spPr bwMode="auto">
            <a:xfrm>
              <a:off x="109" y="21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7020" name="Text Box 43"/>
            <p:cNvSpPr txBox="1">
              <a:spLocks noChangeArrowheads="1"/>
            </p:cNvSpPr>
            <p:nvPr/>
          </p:nvSpPr>
          <p:spPr bwMode="auto">
            <a:xfrm>
              <a:off x="2255" y="158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7021" name="Text Box 44"/>
            <p:cNvSpPr txBox="1">
              <a:spLocks noChangeArrowheads="1"/>
            </p:cNvSpPr>
            <p:nvPr/>
          </p:nvSpPr>
          <p:spPr bwMode="auto">
            <a:xfrm>
              <a:off x="1499" y="2187"/>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7022" name="Text Box 45"/>
            <p:cNvSpPr txBox="1">
              <a:spLocks noChangeArrowheads="1"/>
            </p:cNvSpPr>
            <p:nvPr/>
          </p:nvSpPr>
          <p:spPr bwMode="auto">
            <a:xfrm>
              <a:off x="-11" y="293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7023" name="Text Box 46"/>
            <p:cNvSpPr txBox="1">
              <a:spLocks noChangeArrowheads="1"/>
            </p:cNvSpPr>
            <p:nvPr/>
          </p:nvSpPr>
          <p:spPr bwMode="auto">
            <a:xfrm>
              <a:off x="43" y="372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7024" name="Text Box 47"/>
            <p:cNvSpPr txBox="1">
              <a:spLocks noChangeArrowheads="1"/>
            </p:cNvSpPr>
            <p:nvPr/>
          </p:nvSpPr>
          <p:spPr bwMode="auto">
            <a:xfrm>
              <a:off x="2255" y="29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6981" name="Rectangle 48"/>
          <p:cNvSpPr>
            <a:spLocks noChangeArrowheads="1"/>
          </p:cNvSpPr>
          <p:nvPr/>
        </p:nvSpPr>
        <p:spPr bwMode="auto">
          <a:xfrm>
            <a:off x="6040438" y="1550988"/>
            <a:ext cx="5124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=C(n0,n1)+h(n1)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C(n1,n3)+h(n3)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+h(n5)+h(n6)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1+h(n6)</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=1+1+2+1+2+2 =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89851791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566A94-2298-4E93-B948-21427996A4E6}"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8003" name="Rectangle 2"/>
          <p:cNvSpPr>
            <a:spLocks noGrp="1"/>
          </p:cNvSpPr>
          <p:nvPr>
            <p:ph type="title"/>
          </p:nvPr>
        </p:nvSpPr>
        <p:spPr>
          <a:xfrm>
            <a:off x="87314" y="-140495"/>
            <a:ext cx="10515600" cy="1325563"/>
          </a:xfrm>
        </p:spPr>
        <p:txBody>
          <a:bodyPr/>
          <a:lstStyle/>
          <a:p>
            <a:pPr eaLnBrk="1" hangingPunct="1"/>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课堂练习</a:t>
            </a:r>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求解树的代价</a:t>
            </a:r>
          </a:p>
        </p:txBody>
      </p:sp>
      <p:grpSp>
        <p:nvGrpSpPr>
          <p:cNvPr id="128004" name="Group 4"/>
          <p:cNvGrpSpPr>
            <a:grpSpLocks/>
          </p:cNvGrpSpPr>
          <p:nvPr/>
        </p:nvGrpSpPr>
        <p:grpSpPr bwMode="auto">
          <a:xfrm>
            <a:off x="-86518" y="1225550"/>
            <a:ext cx="4010025" cy="5314950"/>
            <a:chOff x="2898" y="960"/>
            <a:chExt cx="2526" cy="3348"/>
          </a:xfrm>
        </p:grpSpPr>
        <p:sp>
          <p:nvSpPr>
            <p:cNvPr id="128008" name="Oval 5"/>
            <p:cNvSpPr>
              <a:spLocks noChangeArrowheads="1"/>
            </p:cNvSpPr>
            <p:nvPr/>
          </p:nvSpPr>
          <p:spPr bwMode="auto">
            <a:xfrm>
              <a:off x="4289" y="1188"/>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09" name="Oval 6"/>
            <p:cNvSpPr>
              <a:spLocks noChangeArrowheads="1"/>
            </p:cNvSpPr>
            <p:nvPr/>
          </p:nvSpPr>
          <p:spPr bwMode="auto">
            <a:xfrm>
              <a:off x="3645" y="1620"/>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0" name="Oval 7"/>
            <p:cNvSpPr>
              <a:spLocks noChangeArrowheads="1"/>
            </p:cNvSpPr>
            <p:nvPr/>
          </p:nvSpPr>
          <p:spPr bwMode="auto">
            <a:xfrm>
              <a:off x="3995" y="1980"/>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1" name="Oval 8"/>
            <p:cNvSpPr>
              <a:spLocks noChangeArrowheads="1"/>
            </p:cNvSpPr>
            <p:nvPr/>
          </p:nvSpPr>
          <p:spPr bwMode="auto">
            <a:xfrm>
              <a:off x="4327" y="248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2" name="Oval 9"/>
            <p:cNvSpPr>
              <a:spLocks noChangeArrowheads="1"/>
            </p:cNvSpPr>
            <p:nvPr/>
          </p:nvSpPr>
          <p:spPr bwMode="auto">
            <a:xfrm>
              <a:off x="5082" y="1908"/>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3" name="Oval 10"/>
            <p:cNvSpPr>
              <a:spLocks noChangeArrowheads="1"/>
            </p:cNvSpPr>
            <p:nvPr/>
          </p:nvSpPr>
          <p:spPr bwMode="auto">
            <a:xfrm>
              <a:off x="3174" y="260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4" name="Oval 11"/>
            <p:cNvSpPr>
              <a:spLocks noChangeArrowheads="1"/>
            </p:cNvSpPr>
            <p:nvPr/>
          </p:nvSpPr>
          <p:spPr bwMode="auto">
            <a:xfrm>
              <a:off x="3157" y="3312"/>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5" name="Oval 12"/>
            <p:cNvSpPr>
              <a:spLocks noChangeArrowheads="1"/>
            </p:cNvSpPr>
            <p:nvPr/>
          </p:nvSpPr>
          <p:spPr bwMode="auto">
            <a:xfrm>
              <a:off x="5082" y="3312"/>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6" name="Oval 13"/>
            <p:cNvSpPr>
              <a:spLocks noChangeArrowheads="1"/>
            </p:cNvSpPr>
            <p:nvPr/>
          </p:nvSpPr>
          <p:spPr bwMode="auto">
            <a:xfrm>
              <a:off x="3174" y="3876"/>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7" name="Line 14"/>
            <p:cNvSpPr>
              <a:spLocks noChangeShapeType="1"/>
            </p:cNvSpPr>
            <p:nvPr/>
          </p:nvSpPr>
          <p:spPr bwMode="auto">
            <a:xfrm flipH="1">
              <a:off x="3691" y="1284"/>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8" name="Line 15"/>
            <p:cNvSpPr>
              <a:spLocks noChangeShapeType="1"/>
            </p:cNvSpPr>
            <p:nvPr/>
          </p:nvSpPr>
          <p:spPr bwMode="auto">
            <a:xfrm>
              <a:off x="4336" y="1296"/>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9" name="Line 16"/>
            <p:cNvSpPr>
              <a:spLocks noChangeShapeType="1"/>
            </p:cNvSpPr>
            <p:nvPr/>
          </p:nvSpPr>
          <p:spPr bwMode="auto">
            <a:xfrm>
              <a:off x="4336" y="1296"/>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0" name="Line 17"/>
            <p:cNvSpPr>
              <a:spLocks noChangeShapeType="1"/>
            </p:cNvSpPr>
            <p:nvPr/>
          </p:nvSpPr>
          <p:spPr bwMode="auto">
            <a:xfrm flipH="1">
              <a:off x="3221" y="1716"/>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1" name="Line 18"/>
            <p:cNvSpPr>
              <a:spLocks noChangeShapeType="1"/>
            </p:cNvSpPr>
            <p:nvPr/>
          </p:nvSpPr>
          <p:spPr bwMode="auto">
            <a:xfrm>
              <a:off x="3682" y="1716"/>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2" name="Line 19"/>
            <p:cNvSpPr>
              <a:spLocks noChangeShapeType="1"/>
            </p:cNvSpPr>
            <p:nvPr/>
          </p:nvSpPr>
          <p:spPr bwMode="auto">
            <a:xfrm>
              <a:off x="4060" y="2076"/>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3" name="Line 20"/>
            <p:cNvSpPr>
              <a:spLocks noChangeShapeType="1"/>
            </p:cNvSpPr>
            <p:nvPr/>
          </p:nvSpPr>
          <p:spPr bwMode="auto">
            <a:xfrm flipV="1">
              <a:off x="4087" y="1968"/>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4" name="Line 21"/>
            <p:cNvSpPr>
              <a:spLocks noChangeShapeType="1"/>
            </p:cNvSpPr>
            <p:nvPr/>
          </p:nvSpPr>
          <p:spPr bwMode="auto">
            <a:xfrm flipV="1">
              <a:off x="3248" y="2556"/>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5" name="Line 22"/>
            <p:cNvSpPr>
              <a:spLocks noChangeShapeType="1"/>
            </p:cNvSpPr>
            <p:nvPr/>
          </p:nvSpPr>
          <p:spPr bwMode="auto">
            <a:xfrm flipH="1">
              <a:off x="3212" y="2700"/>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6" name="Line 23"/>
            <p:cNvSpPr>
              <a:spLocks noChangeShapeType="1"/>
            </p:cNvSpPr>
            <p:nvPr/>
          </p:nvSpPr>
          <p:spPr bwMode="auto">
            <a:xfrm flipH="1">
              <a:off x="4410" y="2004"/>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7" name="Line 24"/>
            <p:cNvSpPr>
              <a:spLocks noChangeShapeType="1"/>
            </p:cNvSpPr>
            <p:nvPr/>
          </p:nvSpPr>
          <p:spPr bwMode="auto">
            <a:xfrm>
              <a:off x="5110" y="2004"/>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8" name="Line 25"/>
            <p:cNvSpPr>
              <a:spLocks noChangeShapeType="1"/>
            </p:cNvSpPr>
            <p:nvPr/>
          </p:nvSpPr>
          <p:spPr bwMode="auto">
            <a:xfrm flipH="1">
              <a:off x="3230" y="2568"/>
              <a:ext cx="1116"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9" name="Line 26"/>
            <p:cNvSpPr>
              <a:spLocks noChangeShapeType="1"/>
            </p:cNvSpPr>
            <p:nvPr/>
          </p:nvSpPr>
          <p:spPr bwMode="auto">
            <a:xfrm flipH="1">
              <a:off x="3230" y="2580"/>
              <a:ext cx="1116" cy="129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0" name="Line 27"/>
            <p:cNvSpPr>
              <a:spLocks noChangeShapeType="1"/>
            </p:cNvSpPr>
            <p:nvPr/>
          </p:nvSpPr>
          <p:spPr bwMode="auto">
            <a:xfrm>
              <a:off x="4391" y="2580"/>
              <a:ext cx="691" cy="7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1" name="Line 28"/>
            <p:cNvSpPr>
              <a:spLocks noChangeShapeType="1"/>
            </p:cNvSpPr>
            <p:nvPr/>
          </p:nvSpPr>
          <p:spPr bwMode="auto">
            <a:xfrm>
              <a:off x="3230" y="3372"/>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2" name="Line 29"/>
            <p:cNvSpPr>
              <a:spLocks noChangeShapeType="1"/>
            </p:cNvSpPr>
            <p:nvPr/>
          </p:nvSpPr>
          <p:spPr bwMode="auto">
            <a:xfrm>
              <a:off x="3212" y="3384"/>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3" name="Arc 30"/>
            <p:cNvSpPr>
              <a:spLocks/>
            </p:cNvSpPr>
            <p:nvPr/>
          </p:nvSpPr>
          <p:spPr bwMode="auto">
            <a:xfrm flipV="1">
              <a:off x="4346" y="1392"/>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4" name="Arc 31"/>
            <p:cNvSpPr>
              <a:spLocks/>
            </p:cNvSpPr>
            <p:nvPr/>
          </p:nvSpPr>
          <p:spPr bwMode="auto">
            <a:xfrm flipV="1">
              <a:off x="4143" y="2016"/>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5" name="Freeform 32"/>
            <p:cNvSpPr>
              <a:spLocks/>
            </p:cNvSpPr>
            <p:nvPr/>
          </p:nvSpPr>
          <p:spPr bwMode="auto">
            <a:xfrm>
              <a:off x="4244" y="2688"/>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6" name="Arc 33"/>
            <p:cNvSpPr>
              <a:spLocks/>
            </p:cNvSpPr>
            <p:nvPr/>
          </p:nvSpPr>
          <p:spPr bwMode="auto">
            <a:xfrm flipV="1">
              <a:off x="3221" y="2640"/>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7" name="Arc 34"/>
            <p:cNvSpPr>
              <a:spLocks/>
            </p:cNvSpPr>
            <p:nvPr/>
          </p:nvSpPr>
          <p:spPr bwMode="auto">
            <a:xfrm flipV="1">
              <a:off x="3212" y="3372"/>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8" name="Line 35"/>
            <p:cNvSpPr>
              <a:spLocks noChangeShapeType="1"/>
            </p:cNvSpPr>
            <p:nvPr/>
          </p:nvSpPr>
          <p:spPr bwMode="auto">
            <a:xfrm flipH="1">
              <a:off x="3258" y="2076"/>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9" name="Text Box 36"/>
            <p:cNvSpPr txBox="1">
              <a:spLocks noChangeArrowheads="1"/>
            </p:cNvSpPr>
            <p:nvPr/>
          </p:nvSpPr>
          <p:spPr bwMode="auto">
            <a:xfrm>
              <a:off x="3265" y="40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040" name="Text Box 37"/>
            <p:cNvSpPr txBox="1">
              <a:spLocks noChangeArrowheads="1"/>
            </p:cNvSpPr>
            <p:nvPr/>
          </p:nvSpPr>
          <p:spPr bwMode="auto">
            <a:xfrm>
              <a:off x="5162" y="34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1" name="Text Box 38"/>
            <p:cNvSpPr txBox="1">
              <a:spLocks noChangeArrowheads="1"/>
            </p:cNvSpPr>
            <p:nvPr/>
          </p:nvSpPr>
          <p:spPr bwMode="auto">
            <a:xfrm>
              <a:off x="4969" y="9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2" name="Text Box 39"/>
            <p:cNvSpPr txBox="1">
              <a:spLocks noChangeArrowheads="1"/>
            </p:cNvSpPr>
            <p:nvPr/>
          </p:nvSpPr>
          <p:spPr bwMode="auto">
            <a:xfrm>
              <a:off x="4049" y="106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8043" name="Text Box 40"/>
            <p:cNvSpPr txBox="1">
              <a:spLocks noChangeArrowheads="1"/>
            </p:cNvSpPr>
            <p:nvPr/>
          </p:nvSpPr>
          <p:spPr bwMode="auto">
            <a:xfrm>
              <a:off x="3386" y="154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8044" name="Text Box 41"/>
            <p:cNvSpPr txBox="1">
              <a:spLocks noChangeArrowheads="1"/>
            </p:cNvSpPr>
            <p:nvPr/>
          </p:nvSpPr>
          <p:spPr bwMode="auto">
            <a:xfrm>
              <a:off x="3994" y="17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8045" name="Text Box 42"/>
            <p:cNvSpPr txBox="1">
              <a:spLocks noChangeArrowheads="1"/>
            </p:cNvSpPr>
            <p:nvPr/>
          </p:nvSpPr>
          <p:spPr bwMode="auto">
            <a:xfrm>
              <a:off x="3018" y="2421"/>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8046" name="Text Box 43"/>
            <p:cNvSpPr txBox="1">
              <a:spLocks noChangeArrowheads="1"/>
            </p:cNvSpPr>
            <p:nvPr/>
          </p:nvSpPr>
          <p:spPr bwMode="auto">
            <a:xfrm>
              <a:off x="5164" y="18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8047" name="Text Box 44"/>
            <p:cNvSpPr txBox="1">
              <a:spLocks noChangeArrowheads="1"/>
            </p:cNvSpPr>
            <p:nvPr/>
          </p:nvSpPr>
          <p:spPr bwMode="auto">
            <a:xfrm>
              <a:off x="4408" y="245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8048" name="Text Box 45"/>
            <p:cNvSpPr txBox="1">
              <a:spLocks noChangeArrowheads="1"/>
            </p:cNvSpPr>
            <p:nvPr/>
          </p:nvSpPr>
          <p:spPr bwMode="auto">
            <a:xfrm>
              <a:off x="2898" y="320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8049" name="Text Box 46"/>
            <p:cNvSpPr txBox="1">
              <a:spLocks noChangeArrowheads="1"/>
            </p:cNvSpPr>
            <p:nvPr/>
          </p:nvSpPr>
          <p:spPr bwMode="auto">
            <a:xfrm>
              <a:off x="2952" y="399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8050" name="Text Box 47"/>
            <p:cNvSpPr txBox="1">
              <a:spLocks noChangeArrowheads="1"/>
            </p:cNvSpPr>
            <p:nvPr/>
          </p:nvSpPr>
          <p:spPr bwMode="auto">
            <a:xfrm>
              <a:off x="5164" y="32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8005" name="Rectangle 48"/>
          <p:cNvSpPr>
            <a:spLocks noChangeArrowheads="1"/>
          </p:cNvSpPr>
          <p:nvPr/>
        </p:nvSpPr>
        <p:spPr bwMode="auto">
          <a:xfrm>
            <a:off x="54864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
        <p:nvSpPr>
          <p:cNvPr id="128006" name="Text Box 50"/>
          <p:cNvSpPr txBox="1">
            <a:spLocks noChangeArrowheads="1"/>
          </p:cNvSpPr>
          <p:nvPr/>
        </p:nvSpPr>
        <p:spPr bwMode="auto">
          <a:xfrm>
            <a:off x="1352608" y="5654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a:t>
            </a: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p>
        </p:txBody>
      </p:sp>
      <p:sp>
        <p:nvSpPr>
          <p:cNvPr id="128007" name="Text Box 51"/>
          <p:cNvSpPr txBox="1">
            <a:spLocks noChangeArrowheads="1"/>
          </p:cNvSpPr>
          <p:nvPr/>
        </p:nvSpPr>
        <p:spPr bwMode="auto">
          <a:xfrm>
            <a:off x="504826" y="893763"/>
            <a:ext cx="355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已知</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n7</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n8</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为本原节点。</a:t>
            </a:r>
          </a:p>
        </p:txBody>
      </p:sp>
      <p:grpSp>
        <p:nvGrpSpPr>
          <p:cNvPr id="138" name="Group 6"/>
          <p:cNvGrpSpPr>
            <a:grpSpLocks/>
          </p:cNvGrpSpPr>
          <p:nvPr/>
        </p:nvGrpSpPr>
        <p:grpSpPr bwMode="auto">
          <a:xfrm>
            <a:off x="3799683" y="1564482"/>
            <a:ext cx="4146550" cy="4710113"/>
            <a:chOff x="240" y="1152"/>
            <a:chExt cx="2612" cy="2967"/>
          </a:xfrm>
        </p:grpSpPr>
        <p:sp>
          <p:nvSpPr>
            <p:cNvPr id="147" name="Text Box 15"/>
            <p:cNvSpPr txBox="1">
              <a:spLocks noChangeArrowheads="1"/>
            </p:cNvSpPr>
            <p:nvPr/>
          </p:nvSpPr>
          <p:spPr bwMode="auto">
            <a:xfrm>
              <a:off x="2458"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39" name="Text Box 7"/>
            <p:cNvSpPr txBox="1">
              <a:spLocks noChangeArrowheads="1"/>
            </p:cNvSpPr>
            <p:nvPr/>
          </p:nvSpPr>
          <p:spPr bwMode="auto">
            <a:xfrm>
              <a:off x="1440"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40" name="Text Box 8"/>
            <p:cNvSpPr txBox="1">
              <a:spLocks noChangeArrowheads="1"/>
            </p:cNvSpPr>
            <p:nvPr/>
          </p:nvSpPr>
          <p:spPr bwMode="auto">
            <a:xfrm>
              <a:off x="680"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41" name="Text Box 9"/>
            <p:cNvSpPr txBox="1">
              <a:spLocks noChangeArrowheads="1"/>
            </p:cNvSpPr>
            <p:nvPr/>
          </p:nvSpPr>
          <p:spPr bwMode="auto">
            <a:xfrm>
              <a:off x="1392"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42" name="Text Box 10"/>
            <p:cNvSpPr txBox="1">
              <a:spLocks noChangeArrowheads="1"/>
            </p:cNvSpPr>
            <p:nvPr/>
          </p:nvSpPr>
          <p:spPr bwMode="auto">
            <a:xfrm>
              <a:off x="312"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43" name="Text Box 11"/>
            <p:cNvSpPr txBox="1">
              <a:spLocks noChangeArrowheads="1"/>
            </p:cNvSpPr>
            <p:nvPr/>
          </p:nvSpPr>
          <p:spPr bwMode="auto">
            <a:xfrm>
              <a:off x="2592"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44" name="Text Box 12"/>
            <p:cNvSpPr txBox="1">
              <a:spLocks noChangeArrowheads="1"/>
            </p:cNvSpPr>
            <p:nvPr/>
          </p:nvSpPr>
          <p:spPr bwMode="auto">
            <a:xfrm>
              <a:off x="1920"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45" name="Text Box 13"/>
            <p:cNvSpPr txBox="1">
              <a:spLocks noChangeArrowheads="1"/>
            </p:cNvSpPr>
            <p:nvPr/>
          </p:nvSpPr>
          <p:spPr bwMode="auto">
            <a:xfrm>
              <a:off x="240"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46" name="Text Box 14"/>
            <p:cNvSpPr txBox="1">
              <a:spLocks noChangeArrowheads="1"/>
            </p:cNvSpPr>
            <p:nvPr/>
          </p:nvSpPr>
          <p:spPr bwMode="auto">
            <a:xfrm>
              <a:off x="336"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grpSp>
          <p:nvGrpSpPr>
            <p:cNvPr id="148" name="Group 16"/>
            <p:cNvGrpSpPr>
              <a:grpSpLocks/>
            </p:cNvGrpSpPr>
            <p:nvPr/>
          </p:nvGrpSpPr>
          <p:grpSpPr bwMode="auto">
            <a:xfrm>
              <a:off x="528" y="1248"/>
              <a:ext cx="2112" cy="2592"/>
              <a:chOff x="816" y="1536"/>
              <a:chExt cx="1838" cy="2420"/>
            </a:xfrm>
          </p:grpSpPr>
          <p:sp>
            <p:nvSpPr>
              <p:cNvPr id="149" name="Oval 17"/>
              <p:cNvSpPr>
                <a:spLocks noChangeArrowheads="1"/>
              </p:cNvSpPr>
              <p:nvPr/>
            </p:nvSpPr>
            <p:spPr bwMode="auto">
              <a:xfrm>
                <a:off x="1858" y="1536"/>
                <a:ext cx="68" cy="84"/>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0" name="Oval 18"/>
              <p:cNvSpPr>
                <a:spLocks noChangeArrowheads="1"/>
              </p:cNvSpPr>
              <p:nvPr/>
            </p:nvSpPr>
            <p:spPr bwMode="auto">
              <a:xfrm>
                <a:off x="1265" y="1912"/>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1" name="Oval 19"/>
              <p:cNvSpPr>
                <a:spLocks noChangeArrowheads="1"/>
              </p:cNvSpPr>
              <p:nvPr/>
            </p:nvSpPr>
            <p:spPr bwMode="auto">
              <a:xfrm>
                <a:off x="1587" y="2225"/>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2" name="Oval 20"/>
              <p:cNvSpPr>
                <a:spLocks noChangeArrowheads="1"/>
              </p:cNvSpPr>
              <p:nvPr/>
            </p:nvSpPr>
            <p:spPr bwMode="auto">
              <a:xfrm>
                <a:off x="1892" y="2663"/>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3" name="Oval 21"/>
              <p:cNvSpPr>
                <a:spLocks noChangeArrowheads="1"/>
              </p:cNvSpPr>
              <p:nvPr/>
            </p:nvSpPr>
            <p:spPr bwMode="auto">
              <a:xfrm>
                <a:off x="2586" y="2162"/>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4" name="Oval 22"/>
              <p:cNvSpPr>
                <a:spLocks noChangeArrowheads="1"/>
              </p:cNvSpPr>
              <p:nvPr/>
            </p:nvSpPr>
            <p:spPr bwMode="auto">
              <a:xfrm>
                <a:off x="833" y="2767"/>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5" name="Oval 23"/>
              <p:cNvSpPr>
                <a:spLocks noChangeArrowheads="1"/>
              </p:cNvSpPr>
              <p:nvPr/>
            </p:nvSpPr>
            <p:spPr bwMode="auto">
              <a:xfrm>
                <a:off x="816" y="3382"/>
                <a:ext cx="68" cy="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6" name="Oval 24"/>
              <p:cNvSpPr>
                <a:spLocks noChangeArrowheads="1"/>
              </p:cNvSpPr>
              <p:nvPr/>
            </p:nvSpPr>
            <p:spPr bwMode="auto">
              <a:xfrm>
                <a:off x="2586" y="338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7" name="Oval 25"/>
              <p:cNvSpPr>
                <a:spLocks noChangeArrowheads="1"/>
              </p:cNvSpPr>
              <p:nvPr/>
            </p:nvSpPr>
            <p:spPr bwMode="auto">
              <a:xfrm>
                <a:off x="833" y="387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8" name="Line 26"/>
              <p:cNvSpPr>
                <a:spLocks noChangeShapeType="1"/>
              </p:cNvSpPr>
              <p:nvPr/>
            </p:nvSpPr>
            <p:spPr bwMode="auto">
              <a:xfrm flipH="1">
                <a:off x="1307" y="1620"/>
                <a:ext cx="593"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9" name="Line 27"/>
              <p:cNvSpPr>
                <a:spLocks noChangeShapeType="1"/>
              </p:cNvSpPr>
              <p:nvPr/>
            </p:nvSpPr>
            <p:spPr bwMode="auto">
              <a:xfrm>
                <a:off x="1900" y="1630"/>
                <a:ext cx="34" cy="103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0" name="Line 28"/>
              <p:cNvSpPr>
                <a:spLocks noChangeShapeType="1"/>
              </p:cNvSpPr>
              <p:nvPr/>
            </p:nvSpPr>
            <p:spPr bwMode="auto">
              <a:xfrm>
                <a:off x="1900" y="1630"/>
                <a:ext cx="695" cy="54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1" name="Line 29"/>
              <p:cNvSpPr>
                <a:spLocks noChangeShapeType="1"/>
              </p:cNvSpPr>
              <p:nvPr/>
            </p:nvSpPr>
            <p:spPr bwMode="auto">
              <a:xfrm flipH="1">
                <a:off x="875" y="1995"/>
                <a:ext cx="407" cy="7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2" name="Line 30"/>
              <p:cNvSpPr>
                <a:spLocks noChangeShapeType="1"/>
              </p:cNvSpPr>
              <p:nvPr/>
            </p:nvSpPr>
            <p:spPr bwMode="auto">
              <a:xfrm>
                <a:off x="1299" y="1995"/>
                <a:ext cx="305" cy="2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3" name="Line 31"/>
              <p:cNvSpPr>
                <a:spLocks noChangeShapeType="1"/>
              </p:cNvSpPr>
              <p:nvPr/>
            </p:nvSpPr>
            <p:spPr bwMode="auto">
              <a:xfrm>
                <a:off x="1646" y="2308"/>
                <a:ext cx="28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4" name="Line 32"/>
              <p:cNvSpPr>
                <a:spLocks noChangeShapeType="1"/>
              </p:cNvSpPr>
              <p:nvPr/>
            </p:nvSpPr>
            <p:spPr bwMode="auto">
              <a:xfrm flipV="1">
                <a:off x="1672" y="2214"/>
                <a:ext cx="914" cy="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5" name="Line 33"/>
              <p:cNvSpPr>
                <a:spLocks noChangeShapeType="1"/>
              </p:cNvSpPr>
              <p:nvPr/>
            </p:nvSpPr>
            <p:spPr bwMode="auto">
              <a:xfrm flipV="1">
                <a:off x="901" y="2724"/>
                <a:ext cx="1019" cy="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Line 34"/>
              <p:cNvSpPr>
                <a:spLocks noChangeShapeType="1"/>
              </p:cNvSpPr>
              <p:nvPr/>
            </p:nvSpPr>
            <p:spPr bwMode="auto">
              <a:xfrm flipH="1">
                <a:off x="867" y="2850"/>
                <a:ext cx="8" cy="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Line 35"/>
              <p:cNvSpPr>
                <a:spLocks noChangeShapeType="1"/>
              </p:cNvSpPr>
              <p:nvPr/>
            </p:nvSpPr>
            <p:spPr bwMode="auto">
              <a:xfrm flipH="1">
                <a:off x="1968" y="2245"/>
                <a:ext cx="644" cy="43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Line 36"/>
              <p:cNvSpPr>
                <a:spLocks noChangeShapeType="1"/>
              </p:cNvSpPr>
              <p:nvPr/>
            </p:nvSpPr>
            <p:spPr bwMode="auto">
              <a:xfrm>
                <a:off x="2612" y="2245"/>
                <a:ext cx="8" cy="1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Line 37"/>
              <p:cNvSpPr>
                <a:spLocks noChangeShapeType="1"/>
              </p:cNvSpPr>
              <p:nvPr/>
            </p:nvSpPr>
            <p:spPr bwMode="auto">
              <a:xfrm flipH="1">
                <a:off x="884" y="2736"/>
                <a:ext cx="1025" cy="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Line 38"/>
              <p:cNvSpPr>
                <a:spLocks noChangeShapeType="1"/>
              </p:cNvSpPr>
              <p:nvPr/>
            </p:nvSpPr>
            <p:spPr bwMode="auto">
              <a:xfrm flipH="1">
                <a:off x="884" y="2746"/>
                <a:ext cx="1025" cy="112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Line 39"/>
              <p:cNvSpPr>
                <a:spLocks noChangeShapeType="1"/>
              </p:cNvSpPr>
              <p:nvPr/>
            </p:nvSpPr>
            <p:spPr bwMode="auto">
              <a:xfrm>
                <a:off x="1951" y="2746"/>
                <a:ext cx="635" cy="6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Line 40"/>
              <p:cNvSpPr>
                <a:spLocks noChangeShapeType="1"/>
              </p:cNvSpPr>
              <p:nvPr/>
            </p:nvSpPr>
            <p:spPr bwMode="auto">
              <a:xfrm>
                <a:off x="884" y="3434"/>
                <a:ext cx="17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3" name="Line 41"/>
              <p:cNvSpPr>
                <a:spLocks noChangeShapeType="1"/>
              </p:cNvSpPr>
              <p:nvPr/>
            </p:nvSpPr>
            <p:spPr bwMode="auto">
              <a:xfrm>
                <a:off x="867" y="3445"/>
                <a:ext cx="8" cy="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4" name="Arc 42"/>
              <p:cNvSpPr>
                <a:spLocks/>
              </p:cNvSpPr>
              <p:nvPr/>
            </p:nvSpPr>
            <p:spPr bwMode="auto">
              <a:xfrm flipV="1">
                <a:off x="1909" y="1714"/>
                <a:ext cx="93" cy="62"/>
              </a:xfrm>
              <a:custGeom>
                <a:avLst/>
                <a:gdLst>
                  <a:gd name="T0" fmla="*/ 0 w 21600"/>
                  <a:gd name="T1" fmla="*/ 0 h 21600"/>
                  <a:gd name="T2" fmla="*/ 93 w 21600"/>
                  <a:gd name="T3" fmla="*/ 62 h 21600"/>
                  <a:gd name="T4" fmla="*/ 0 w 21600"/>
                  <a:gd name="T5" fmla="*/ 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5" name="Arc 43"/>
              <p:cNvSpPr>
                <a:spLocks/>
              </p:cNvSpPr>
              <p:nvPr/>
            </p:nvSpPr>
            <p:spPr bwMode="auto">
              <a:xfrm flipV="1">
                <a:off x="1722" y="2256"/>
                <a:ext cx="34" cy="135"/>
              </a:xfrm>
              <a:custGeom>
                <a:avLst/>
                <a:gdLst>
                  <a:gd name="T0" fmla="*/ 0 w 21600"/>
                  <a:gd name="T1" fmla="*/ 0 h 21600"/>
                  <a:gd name="T2" fmla="*/ 34 w 21600"/>
                  <a:gd name="T3" fmla="*/ 135 h 21600"/>
                  <a:gd name="T4" fmla="*/ 0 w 21600"/>
                  <a:gd name="T5" fmla="*/ 13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6" name="Freeform 44"/>
              <p:cNvSpPr>
                <a:spLocks/>
              </p:cNvSpPr>
              <p:nvPr/>
            </p:nvSpPr>
            <p:spPr bwMode="auto">
              <a:xfrm>
                <a:off x="1816" y="2840"/>
                <a:ext cx="211" cy="6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7" name="Arc 45"/>
              <p:cNvSpPr>
                <a:spLocks/>
              </p:cNvSpPr>
              <p:nvPr/>
            </p:nvSpPr>
            <p:spPr bwMode="auto">
              <a:xfrm flipV="1">
                <a:off x="875" y="2798"/>
                <a:ext cx="178" cy="146"/>
              </a:xfrm>
              <a:custGeom>
                <a:avLst/>
                <a:gdLst>
                  <a:gd name="T0" fmla="*/ 0 w 21600"/>
                  <a:gd name="T1" fmla="*/ 0 h 21600"/>
                  <a:gd name="T2" fmla="*/ 178 w 21600"/>
                  <a:gd name="T3" fmla="*/ 146 h 21600"/>
                  <a:gd name="T4" fmla="*/ 0 w 21600"/>
                  <a:gd name="T5" fmla="*/ 1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8" name="Arc 46"/>
              <p:cNvSpPr>
                <a:spLocks/>
              </p:cNvSpPr>
              <p:nvPr/>
            </p:nvSpPr>
            <p:spPr bwMode="auto">
              <a:xfrm flipV="1">
                <a:off x="867" y="3434"/>
                <a:ext cx="152" cy="157"/>
              </a:xfrm>
              <a:custGeom>
                <a:avLst/>
                <a:gdLst>
                  <a:gd name="T0" fmla="*/ 0 w 21600"/>
                  <a:gd name="T1" fmla="*/ 0 h 21600"/>
                  <a:gd name="T2" fmla="*/ 152 w 21600"/>
                  <a:gd name="T3" fmla="*/ 157 h 21600"/>
                  <a:gd name="T4" fmla="*/ 0 w 21600"/>
                  <a:gd name="T5" fmla="*/ 15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9" name="Line 47"/>
              <p:cNvSpPr>
                <a:spLocks noChangeShapeType="1"/>
              </p:cNvSpPr>
              <p:nvPr/>
            </p:nvSpPr>
            <p:spPr bwMode="auto">
              <a:xfrm flipH="1">
                <a:off x="909" y="2308"/>
                <a:ext cx="712"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80" name="Group 48"/>
          <p:cNvGrpSpPr>
            <a:grpSpLocks/>
          </p:cNvGrpSpPr>
          <p:nvPr/>
        </p:nvGrpSpPr>
        <p:grpSpPr bwMode="auto">
          <a:xfrm>
            <a:off x="8008258" y="1515268"/>
            <a:ext cx="4146550" cy="4710113"/>
            <a:chOff x="3024" y="1152"/>
            <a:chExt cx="2612" cy="2967"/>
          </a:xfrm>
        </p:grpSpPr>
        <p:sp>
          <p:nvSpPr>
            <p:cNvPr id="189" name="Text Box 57"/>
            <p:cNvSpPr txBox="1">
              <a:spLocks noChangeArrowheads="1"/>
            </p:cNvSpPr>
            <p:nvPr/>
          </p:nvSpPr>
          <p:spPr bwMode="auto">
            <a:xfrm>
              <a:off x="5242"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81" name="Text Box 49"/>
            <p:cNvSpPr txBox="1">
              <a:spLocks noChangeArrowheads="1"/>
            </p:cNvSpPr>
            <p:nvPr/>
          </p:nvSpPr>
          <p:spPr bwMode="auto">
            <a:xfrm>
              <a:off x="4224"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82" name="Text Box 50"/>
            <p:cNvSpPr txBox="1">
              <a:spLocks noChangeArrowheads="1"/>
            </p:cNvSpPr>
            <p:nvPr/>
          </p:nvSpPr>
          <p:spPr bwMode="auto">
            <a:xfrm>
              <a:off x="3464"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83" name="Text Box 51"/>
            <p:cNvSpPr txBox="1">
              <a:spLocks noChangeArrowheads="1"/>
            </p:cNvSpPr>
            <p:nvPr/>
          </p:nvSpPr>
          <p:spPr bwMode="auto">
            <a:xfrm>
              <a:off x="4176"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84" name="Text Box 52"/>
            <p:cNvSpPr txBox="1">
              <a:spLocks noChangeArrowheads="1"/>
            </p:cNvSpPr>
            <p:nvPr/>
          </p:nvSpPr>
          <p:spPr bwMode="auto">
            <a:xfrm>
              <a:off x="3096"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85" name="Text Box 53"/>
            <p:cNvSpPr txBox="1">
              <a:spLocks noChangeArrowheads="1"/>
            </p:cNvSpPr>
            <p:nvPr/>
          </p:nvSpPr>
          <p:spPr bwMode="auto">
            <a:xfrm>
              <a:off x="5376"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86" name="Text Box 54"/>
            <p:cNvSpPr txBox="1">
              <a:spLocks noChangeArrowheads="1"/>
            </p:cNvSpPr>
            <p:nvPr/>
          </p:nvSpPr>
          <p:spPr bwMode="auto">
            <a:xfrm>
              <a:off x="4704"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87" name="Text Box 55"/>
            <p:cNvSpPr txBox="1">
              <a:spLocks noChangeArrowheads="1"/>
            </p:cNvSpPr>
            <p:nvPr/>
          </p:nvSpPr>
          <p:spPr bwMode="auto">
            <a:xfrm>
              <a:off x="3024"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88" name="Text Box 56"/>
            <p:cNvSpPr txBox="1">
              <a:spLocks noChangeArrowheads="1"/>
            </p:cNvSpPr>
            <p:nvPr/>
          </p:nvSpPr>
          <p:spPr bwMode="auto">
            <a:xfrm>
              <a:off x="3120"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90" name="Oval 58"/>
            <p:cNvSpPr>
              <a:spLocks noChangeArrowheads="1"/>
            </p:cNvSpPr>
            <p:nvPr/>
          </p:nvSpPr>
          <p:spPr bwMode="auto">
            <a:xfrm>
              <a:off x="4509" y="1248"/>
              <a:ext cx="78" cy="9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1" name="Oval 59"/>
            <p:cNvSpPr>
              <a:spLocks noChangeArrowheads="1"/>
            </p:cNvSpPr>
            <p:nvPr/>
          </p:nvSpPr>
          <p:spPr bwMode="auto">
            <a:xfrm>
              <a:off x="3828" y="1651"/>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2" name="Oval 60"/>
            <p:cNvSpPr>
              <a:spLocks noChangeArrowheads="1"/>
            </p:cNvSpPr>
            <p:nvPr/>
          </p:nvSpPr>
          <p:spPr bwMode="auto">
            <a:xfrm>
              <a:off x="4198" y="198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3" name="Oval 61"/>
            <p:cNvSpPr>
              <a:spLocks noChangeArrowheads="1"/>
            </p:cNvSpPr>
            <p:nvPr/>
          </p:nvSpPr>
          <p:spPr bwMode="auto">
            <a:xfrm>
              <a:off x="4548" y="2455"/>
              <a:ext cx="79"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4" name="Oval 62"/>
            <p:cNvSpPr>
              <a:spLocks noChangeArrowheads="1"/>
            </p:cNvSpPr>
            <p:nvPr/>
          </p:nvSpPr>
          <p:spPr bwMode="auto">
            <a:xfrm>
              <a:off x="5346" y="1918"/>
              <a:ext cx="78"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5" name="Oval 63"/>
            <p:cNvSpPr>
              <a:spLocks noChangeArrowheads="1"/>
            </p:cNvSpPr>
            <p:nvPr/>
          </p:nvSpPr>
          <p:spPr bwMode="auto">
            <a:xfrm>
              <a:off x="3332" y="256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6" name="Oval 64"/>
            <p:cNvSpPr>
              <a:spLocks noChangeArrowheads="1"/>
            </p:cNvSpPr>
            <p:nvPr/>
          </p:nvSpPr>
          <p:spPr bwMode="auto">
            <a:xfrm>
              <a:off x="3312" y="3225"/>
              <a:ext cx="78"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7" name="Oval 65"/>
            <p:cNvSpPr>
              <a:spLocks noChangeArrowheads="1"/>
            </p:cNvSpPr>
            <p:nvPr/>
          </p:nvSpPr>
          <p:spPr bwMode="auto">
            <a:xfrm>
              <a:off x="5346" y="3225"/>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8" name="Oval 66"/>
            <p:cNvSpPr>
              <a:spLocks noChangeArrowheads="1"/>
            </p:cNvSpPr>
            <p:nvPr/>
          </p:nvSpPr>
          <p:spPr bwMode="auto">
            <a:xfrm>
              <a:off x="3332" y="3750"/>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9" name="Line 67"/>
            <p:cNvSpPr>
              <a:spLocks noChangeShapeType="1"/>
            </p:cNvSpPr>
            <p:nvPr/>
          </p:nvSpPr>
          <p:spPr bwMode="auto">
            <a:xfrm flipH="1">
              <a:off x="3876" y="1338"/>
              <a:ext cx="682" cy="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0" name="Line 68"/>
            <p:cNvSpPr>
              <a:spLocks noChangeShapeType="1"/>
            </p:cNvSpPr>
            <p:nvPr/>
          </p:nvSpPr>
          <p:spPr bwMode="auto">
            <a:xfrm>
              <a:off x="4558" y="1349"/>
              <a:ext cx="39" cy="11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1" name="Line 69"/>
            <p:cNvSpPr>
              <a:spLocks noChangeShapeType="1"/>
            </p:cNvSpPr>
            <p:nvPr/>
          </p:nvSpPr>
          <p:spPr bwMode="auto">
            <a:xfrm>
              <a:off x="4558" y="1349"/>
              <a:ext cx="798" cy="58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2" name="Line 70"/>
            <p:cNvSpPr>
              <a:spLocks noChangeShapeType="1"/>
            </p:cNvSpPr>
            <p:nvPr/>
          </p:nvSpPr>
          <p:spPr bwMode="auto">
            <a:xfrm flipH="1">
              <a:off x="3380" y="1740"/>
              <a:ext cx="467" cy="8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3" name="Line 71"/>
            <p:cNvSpPr>
              <a:spLocks noChangeShapeType="1"/>
            </p:cNvSpPr>
            <p:nvPr/>
          </p:nvSpPr>
          <p:spPr bwMode="auto">
            <a:xfrm>
              <a:off x="3867" y="1740"/>
              <a:ext cx="350" cy="2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4" name="Line 72"/>
            <p:cNvSpPr>
              <a:spLocks noChangeShapeType="1"/>
            </p:cNvSpPr>
            <p:nvPr/>
          </p:nvSpPr>
          <p:spPr bwMode="auto">
            <a:xfrm>
              <a:off x="4266" y="2075"/>
              <a:ext cx="321"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5" name="Line 73"/>
            <p:cNvSpPr>
              <a:spLocks noChangeShapeType="1"/>
            </p:cNvSpPr>
            <p:nvPr/>
          </p:nvSpPr>
          <p:spPr bwMode="auto">
            <a:xfrm flipV="1">
              <a:off x="4296" y="1974"/>
              <a:ext cx="1050"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6" name="Line 74"/>
            <p:cNvSpPr>
              <a:spLocks noChangeShapeType="1"/>
            </p:cNvSpPr>
            <p:nvPr/>
          </p:nvSpPr>
          <p:spPr bwMode="auto">
            <a:xfrm flipV="1">
              <a:off x="3410" y="2520"/>
              <a:ext cx="1171" cy="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7" name="Line 75"/>
            <p:cNvSpPr>
              <a:spLocks noChangeShapeType="1"/>
            </p:cNvSpPr>
            <p:nvPr/>
          </p:nvSpPr>
          <p:spPr bwMode="auto">
            <a:xfrm flipH="1">
              <a:off x="3371" y="2655"/>
              <a:ext cx="9" cy="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8" name="Line 76"/>
            <p:cNvSpPr>
              <a:spLocks noChangeShapeType="1"/>
            </p:cNvSpPr>
            <p:nvPr/>
          </p:nvSpPr>
          <p:spPr bwMode="auto">
            <a:xfrm flipH="1">
              <a:off x="4636" y="2007"/>
              <a:ext cx="740" cy="4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9" name="Line 77"/>
            <p:cNvSpPr>
              <a:spLocks noChangeShapeType="1"/>
            </p:cNvSpPr>
            <p:nvPr/>
          </p:nvSpPr>
          <p:spPr bwMode="auto">
            <a:xfrm>
              <a:off x="5376" y="2007"/>
              <a:ext cx="9" cy="120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0" name="Line 78"/>
            <p:cNvSpPr>
              <a:spLocks noChangeShapeType="1"/>
            </p:cNvSpPr>
            <p:nvPr/>
          </p:nvSpPr>
          <p:spPr bwMode="auto">
            <a:xfrm flipH="1">
              <a:off x="3390" y="2533"/>
              <a:ext cx="1178" cy="7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1" name="Line 79"/>
            <p:cNvSpPr>
              <a:spLocks noChangeShapeType="1"/>
            </p:cNvSpPr>
            <p:nvPr/>
          </p:nvSpPr>
          <p:spPr bwMode="auto">
            <a:xfrm flipH="1">
              <a:off x="3390" y="2544"/>
              <a:ext cx="1178" cy="12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2" name="Line 80"/>
            <p:cNvSpPr>
              <a:spLocks noChangeShapeType="1"/>
            </p:cNvSpPr>
            <p:nvPr/>
          </p:nvSpPr>
          <p:spPr bwMode="auto">
            <a:xfrm>
              <a:off x="4616" y="2544"/>
              <a:ext cx="730" cy="69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3" name="Line 81"/>
            <p:cNvSpPr>
              <a:spLocks noChangeShapeType="1"/>
            </p:cNvSpPr>
            <p:nvPr/>
          </p:nvSpPr>
          <p:spPr bwMode="auto">
            <a:xfrm>
              <a:off x="3390" y="3281"/>
              <a:ext cx="1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4" name="Line 82"/>
            <p:cNvSpPr>
              <a:spLocks noChangeShapeType="1"/>
            </p:cNvSpPr>
            <p:nvPr/>
          </p:nvSpPr>
          <p:spPr bwMode="auto">
            <a:xfrm>
              <a:off x="3371" y="3293"/>
              <a:ext cx="9"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5" name="Arc 83"/>
            <p:cNvSpPr>
              <a:spLocks/>
            </p:cNvSpPr>
            <p:nvPr/>
          </p:nvSpPr>
          <p:spPr bwMode="auto">
            <a:xfrm flipV="1">
              <a:off x="4568" y="1439"/>
              <a:ext cx="107" cy="66"/>
            </a:xfrm>
            <a:custGeom>
              <a:avLst/>
              <a:gdLst>
                <a:gd name="T0" fmla="*/ 0 w 21600"/>
                <a:gd name="T1" fmla="*/ 0 h 21600"/>
                <a:gd name="T2" fmla="*/ 107 w 21600"/>
                <a:gd name="T3" fmla="*/ 66 h 21600"/>
                <a:gd name="T4" fmla="*/ 0 w 21600"/>
                <a:gd name="T5" fmla="*/ 6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6" name="Arc 84"/>
            <p:cNvSpPr>
              <a:spLocks/>
            </p:cNvSpPr>
            <p:nvPr/>
          </p:nvSpPr>
          <p:spPr bwMode="auto">
            <a:xfrm flipV="1">
              <a:off x="4353" y="2019"/>
              <a:ext cx="39" cy="145"/>
            </a:xfrm>
            <a:custGeom>
              <a:avLst/>
              <a:gdLst>
                <a:gd name="T0" fmla="*/ 0 w 21600"/>
                <a:gd name="T1" fmla="*/ 0 h 21600"/>
                <a:gd name="T2" fmla="*/ 39 w 21600"/>
                <a:gd name="T3" fmla="*/ 145 h 21600"/>
                <a:gd name="T4" fmla="*/ 0 w 21600"/>
                <a:gd name="T5" fmla="*/ 1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7" name="Freeform 85"/>
            <p:cNvSpPr>
              <a:spLocks/>
            </p:cNvSpPr>
            <p:nvPr/>
          </p:nvSpPr>
          <p:spPr bwMode="auto">
            <a:xfrm>
              <a:off x="4461" y="2645"/>
              <a:ext cx="243" cy="66"/>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8" name="Arc 86"/>
            <p:cNvSpPr>
              <a:spLocks/>
            </p:cNvSpPr>
            <p:nvPr/>
          </p:nvSpPr>
          <p:spPr bwMode="auto">
            <a:xfrm flipV="1">
              <a:off x="3380" y="2600"/>
              <a:ext cx="204" cy="156"/>
            </a:xfrm>
            <a:custGeom>
              <a:avLst/>
              <a:gdLst>
                <a:gd name="T0" fmla="*/ 0 w 21600"/>
                <a:gd name="T1" fmla="*/ 0 h 21600"/>
                <a:gd name="T2" fmla="*/ 204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9" name="Arc 87"/>
            <p:cNvSpPr>
              <a:spLocks/>
            </p:cNvSpPr>
            <p:nvPr/>
          </p:nvSpPr>
          <p:spPr bwMode="auto">
            <a:xfrm flipV="1">
              <a:off x="3371" y="3281"/>
              <a:ext cx="174" cy="168"/>
            </a:xfrm>
            <a:custGeom>
              <a:avLst/>
              <a:gdLst>
                <a:gd name="T0" fmla="*/ 0 w 21600"/>
                <a:gd name="T1" fmla="*/ 0 h 21600"/>
                <a:gd name="T2" fmla="*/ 174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0" name="Line 88"/>
            <p:cNvSpPr>
              <a:spLocks noChangeShapeType="1"/>
            </p:cNvSpPr>
            <p:nvPr/>
          </p:nvSpPr>
          <p:spPr bwMode="auto">
            <a:xfrm flipH="1">
              <a:off x="3419" y="2075"/>
              <a:ext cx="818" cy="5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1" name="Text Box 90"/>
          <p:cNvSpPr txBox="1">
            <a:spLocks noChangeArrowheads="1"/>
          </p:cNvSpPr>
          <p:nvPr/>
        </p:nvSpPr>
        <p:spPr bwMode="auto">
          <a:xfrm>
            <a:off x="5340515" y="5702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b</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
        <p:nvSpPr>
          <p:cNvPr id="222" name="Text Box 91"/>
          <p:cNvSpPr txBox="1">
            <a:spLocks noChangeArrowheads="1"/>
          </p:cNvSpPr>
          <p:nvPr/>
        </p:nvSpPr>
        <p:spPr bwMode="auto">
          <a:xfrm>
            <a:off x="9705295" y="5684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c</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Tree>
    <p:extLst>
      <p:ext uri="{BB962C8B-B14F-4D97-AF65-F5344CB8AC3E}">
        <p14:creationId xmlns:p14="http://schemas.microsoft.com/office/powerpoint/2010/main" val="113963524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758D2C1-1F02-4CBB-B129-FAA58A6EA323}"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47490" name="Rectangle 2"/>
          <p:cNvSpPr>
            <a:spLocks noGrp="1"/>
          </p:cNvSpPr>
          <p:nvPr>
            <p:ph type="title"/>
          </p:nvPr>
        </p:nvSpPr>
        <p:spPr>
          <a:xfrm>
            <a:off x="584200" y="762000"/>
            <a:ext cx="8229600" cy="649288"/>
          </a:xfrm>
        </p:spPr>
        <p:txBody>
          <a:bodyPr/>
          <a:lstStyle/>
          <a:p>
            <a:pPr eaLnBrk="1" hangingPunct="1">
              <a:buFontTx/>
              <a:buChar char="•"/>
              <a:defRPr/>
            </a:pPr>
            <a:r>
              <a:rPr lang="en-US" altLang="zh-CN" sz="2800" dirty="0">
                <a:solidFill>
                  <a:srgbClr val="009900"/>
                </a:solidFill>
                <a:effectLst>
                  <a:outerShdw blurRad="38100" dist="38100" dir="2700000" algn="tl">
                    <a:srgbClr val="C0C0C0"/>
                  </a:outerShdw>
                </a:effectLst>
                <a:latin typeface="Times New Roman" pitchFamily="18" charset="0"/>
                <a:ea typeface="黑体" pitchFamily="2" charset="-122"/>
              </a:rPr>
              <a:t>  </a:t>
            </a:r>
            <a:r>
              <a:rPr lang="zh-CN" altLang="en-US" sz="2800" dirty="0">
                <a:solidFill>
                  <a:srgbClr val="009900"/>
                </a:solidFill>
                <a:effectLst>
                  <a:outerShdw blurRad="38100" dist="38100" dir="2700000" algn="tl">
                    <a:srgbClr val="C0C0C0"/>
                  </a:outerShdw>
                </a:effectLst>
                <a:latin typeface="Times New Roman" pitchFamily="18" charset="0"/>
                <a:ea typeface="黑体" pitchFamily="2" charset="-122"/>
              </a:rPr>
              <a:t>希望树</a:t>
            </a:r>
          </a:p>
        </p:txBody>
      </p:sp>
      <p:sp>
        <p:nvSpPr>
          <p:cNvPr id="130052" name="Rectangle 3"/>
          <p:cNvSpPr>
            <a:spLocks noGrp="1"/>
          </p:cNvSpPr>
          <p:nvPr>
            <p:ph type="body" idx="1"/>
          </p:nvPr>
        </p:nvSpPr>
        <p:spPr/>
        <p:txBody>
          <a:bodyPr>
            <a:normAutofit/>
          </a:bodyPr>
          <a:lstStyle/>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为找到最佳解树，搜索过程的任何时刻都应该选择那些最有希望成为最佳解树一部分的节点进行扩展。由于这些节点及其父节点所构成的与或树最有可能成为最佳解树的一部分，因此称之为</a:t>
            </a:r>
            <a:r>
              <a:rPr lang="zh-CN" altLang="en-US" sz="2800" dirty="0">
                <a:solidFill>
                  <a:srgbClr val="FF0000"/>
                </a:solidFill>
                <a:latin typeface="等线" panose="02010600030101010101" pitchFamily="2" charset="-122"/>
                <a:ea typeface="等线" panose="02010600030101010101" pitchFamily="2" charset="-122"/>
              </a:rPr>
              <a:t>希望树</a:t>
            </a:r>
            <a:r>
              <a:rPr lang="zh-CN" altLang="en-US" sz="2800" dirty="0">
                <a:solidFill>
                  <a:srgbClr val="000099"/>
                </a:solidFill>
                <a:latin typeface="等线" panose="02010600030101010101" pitchFamily="2" charset="-122"/>
                <a:ea typeface="等线" panose="02010600030101010101" pitchFamily="2" charset="-122"/>
              </a:rPr>
              <a:t>。</a:t>
            </a:r>
            <a:endParaRPr lang="en-US" altLang="zh-CN"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endParaRPr lang="zh-CN" altLang="en-US"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与或树的启发式搜索过程就是不断地选择、修正希望树的过程，在该过程中，希望树是不断变化的。</a:t>
            </a:r>
          </a:p>
        </p:txBody>
      </p:sp>
    </p:spTree>
    <p:extLst>
      <p:ext uri="{BB962C8B-B14F-4D97-AF65-F5344CB8AC3E}">
        <p14:creationId xmlns:p14="http://schemas.microsoft.com/office/powerpoint/2010/main" val="425590230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82E081D-C090-4827-84CD-282D56D118B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p:cNvSpPr>
          <p:nvPr>
            <p:ph type="body" idx="1"/>
          </p:nvPr>
        </p:nvSpPr>
        <p:spPr>
          <a:xfrm>
            <a:off x="1189038" y="881062"/>
            <a:ext cx="9813924" cy="5657850"/>
          </a:xfrm>
        </p:spPr>
        <p:txBody>
          <a:bodyPr/>
          <a:lstStyle/>
          <a:p>
            <a:pPr marL="381000" indent="-381000">
              <a:lnSpc>
                <a:spcPct val="120000"/>
              </a:lnSpc>
              <a:spcBef>
                <a:spcPct val="30000"/>
              </a:spcBef>
              <a:buNone/>
            </a:pPr>
            <a:r>
              <a:rPr lang="en-US" altLang="zh-CN" b="1" dirty="0">
                <a:solidFill>
                  <a:srgbClr val="990000"/>
                </a:solidFill>
                <a:latin typeface="楷体_GB2312" pitchFamily="49" charset="-122"/>
                <a:ea typeface="楷体_GB2312" pitchFamily="49" charset="-122"/>
              </a:rPr>
              <a:t>【</a:t>
            </a:r>
            <a:r>
              <a:rPr lang="zh-CN" altLang="en-US" b="1" dirty="0">
                <a:solidFill>
                  <a:srgbClr val="990000"/>
                </a:solidFill>
                <a:latin typeface="楷体_GB2312" pitchFamily="49" charset="-122"/>
                <a:ea typeface="楷体_GB2312" pitchFamily="49" charset="-122"/>
              </a:rPr>
              <a:t>希望树定义</a:t>
            </a:r>
            <a:r>
              <a:rPr lang="en-US" altLang="zh-CN" b="1" dirty="0">
                <a:solidFill>
                  <a:srgbClr val="990000"/>
                </a:solidFill>
                <a:latin typeface="楷体_GB2312" pitchFamily="49" charset="-122"/>
                <a:ea typeface="楷体_GB2312" pitchFamily="49" charset="-122"/>
              </a:rPr>
              <a:t>】</a:t>
            </a: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初始节点</a:t>
            </a:r>
            <a:r>
              <a:rPr lang="en-US" altLang="zh-CN" sz="3200" dirty="0">
                <a:solidFill>
                  <a:srgbClr val="000099"/>
                </a:solidFill>
                <a:latin typeface="等线" panose="02010600030101010101" pitchFamily="2" charset="-122"/>
                <a:ea typeface="等线" panose="02010600030101010101" pitchFamily="2" charset="-122"/>
              </a:rPr>
              <a:t>S</a:t>
            </a:r>
            <a:r>
              <a:rPr lang="en-US" altLang="zh-CN" sz="3200" baseline="-25000" dirty="0">
                <a:solidFill>
                  <a:srgbClr val="000099"/>
                </a:solidFill>
                <a:latin typeface="等线" panose="02010600030101010101" pitchFamily="2" charset="-122"/>
                <a:ea typeface="等线" panose="02010600030101010101" pitchFamily="2" charset="-122"/>
              </a:rPr>
              <a:t>0</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a:t>
            </a:r>
            <a:endParaRPr lang="en-US" altLang="zh-CN" sz="3200" dirty="0">
              <a:solidFill>
                <a:srgbClr val="000099"/>
              </a:solidFill>
              <a:latin typeface="等线" panose="02010600030101010101" pitchFamily="2" charset="-122"/>
              <a:ea typeface="等线" panose="02010600030101010101" pitchFamily="2" charset="-122"/>
            </a:endParaRP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如果节点</a:t>
            </a:r>
            <a:r>
              <a:rPr lang="en-US" altLang="zh-CN" sz="3200" dirty="0">
                <a:solidFill>
                  <a:srgbClr val="000099"/>
                </a:solidFill>
                <a:latin typeface="等线" panose="02010600030101010101" pitchFamily="2" charset="-122"/>
                <a:ea typeface="等线" panose="02010600030101010101" pitchFamily="2" charset="-122"/>
              </a:rPr>
              <a:t>x</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中，则一定有：</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1</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是具有子节点</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1</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2</a:t>
            </a:r>
            <a:r>
              <a:rPr lang="en-US" altLang="zh-CN" sz="2800" dirty="0">
                <a:solidFill>
                  <a:srgbClr val="000099"/>
                </a:solidFill>
                <a:latin typeface="等线" panose="02010600030101010101" pitchFamily="2" charset="-122"/>
                <a:ea typeface="等线" panose="02010600030101010101" pitchFamily="2" charset="-122"/>
              </a:rPr>
              <a:t>,…,</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k</a:t>
            </a:r>
            <a:r>
              <a:rPr lang="zh-CN" altLang="en-US" sz="2800" dirty="0">
                <a:solidFill>
                  <a:srgbClr val="000099"/>
                </a:solidFill>
                <a:latin typeface="等线" panose="02010600030101010101" pitchFamily="2" charset="-122"/>
                <a:ea typeface="等线" panose="02010600030101010101" pitchFamily="2" charset="-122"/>
              </a:rPr>
              <a:t>的”或”节点，则具有</a:t>
            </a:r>
          </a:p>
          <a:p>
            <a:pPr marL="990600" lvl="1" indent="-533400" algn="ctr">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min{c(</a:t>
            </a:r>
            <a:r>
              <a:rPr lang="en-US" altLang="zh-CN" sz="2800" dirty="0" err="1">
                <a:solidFill>
                  <a:srgbClr val="000099"/>
                </a:solidFill>
                <a:latin typeface="等线" panose="02010600030101010101" pitchFamily="2" charset="-122"/>
                <a:ea typeface="等线" panose="02010600030101010101" pitchFamily="2" charset="-122"/>
              </a:rPr>
              <a:t>x,y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)+h(</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  (</a:t>
            </a:r>
            <a:r>
              <a:rPr lang="en-US" altLang="zh-CN" sz="28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=1,2,…,n)</a:t>
            </a:r>
          </a:p>
          <a:p>
            <a:pPr marL="990600" lvl="1" indent="-533400">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值的那个子节点</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zh-CN" altLang="en-US" sz="2800" dirty="0">
                <a:solidFill>
                  <a:srgbClr val="000099"/>
                </a:solidFill>
                <a:latin typeface="等线" panose="02010600030101010101" pitchFamily="2" charset="-122"/>
                <a:ea typeface="等线" panose="02010600030101010101" pitchFamily="2" charset="-122"/>
              </a:rPr>
              <a:t>也应在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是”与”节点，则</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的全部子节点都在希望树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p:txBody>
      </p:sp>
    </p:spTree>
    <p:extLst>
      <p:ext uri="{BB962C8B-B14F-4D97-AF65-F5344CB8AC3E}">
        <p14:creationId xmlns:p14="http://schemas.microsoft.com/office/powerpoint/2010/main" val="122642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3"/>
          <p:cNvSpPr txBox="1">
            <a:spLocks noChangeArrowheads="1"/>
          </p:cNvSpPr>
          <p:nvPr/>
        </p:nvSpPr>
        <p:spPr bwMode="auto">
          <a:xfrm>
            <a:off x="977900" y="1358900"/>
            <a:ext cx="1008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计算任一节点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时，都要求已知其子节点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。但搜索是自上而下进行的，即先有父节点，后有子节点，除非节点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的全部子节点都是不可扩展节点，否则子节点的代价是不知道的。那么如何计算</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呢？</a:t>
            </a:r>
            <a:endPar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解决的办法是根据问题本身提供的启发式信息定义一个启发函数，由此函数估算出子节点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，然后再按和代价或者最大代价计算出节点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。有了</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的父节点、祖父节点以及直到初始节点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的各先辈节点的代价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都可自下而上的逐层推算出来。</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en-US" altLang="zh-CN" sz="36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与或树的启发式搜索</a:t>
            </a:r>
          </a:p>
        </p:txBody>
      </p:sp>
    </p:spTree>
    <p:extLst>
      <p:ext uri="{BB962C8B-B14F-4D97-AF65-F5344CB8AC3E}">
        <p14:creationId xmlns:p14="http://schemas.microsoft.com/office/powerpoint/2010/main" val="2218307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3"/>
          <p:cNvSpPr txBox="1">
            <a:spLocks noChangeArrowheads="1"/>
          </p:cNvSpPr>
          <p:nvPr/>
        </p:nvSpPr>
        <p:spPr bwMode="auto">
          <a:xfrm>
            <a:off x="685800" y="1981200"/>
            <a:ext cx="10350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被扩展后，也是先用启发函数估算出其子节点的代价，然后再算出</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。此时算出的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可能与原先估算出的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不相同，这时应该用后算出的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取代原先估算出的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，并且按此</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自下而上地重新计算各先辈节点的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的子节点又被扩展时，上述过程又要重新进行一遍。总之，每当有一代新的节点生成时，都要自下而上地重新计算其先辈节点的代价，这是一个自上而下地生成节点，又自下而上地计算代价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的反复进行的过程。</a:t>
            </a:r>
          </a:p>
        </p:txBody>
      </p:sp>
      <p:sp>
        <p:nvSpPr>
          <p:cNvPr id="6"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与或树的启发式搜索</a:t>
            </a:r>
            <a:endPar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endParaRPr>
          </a:p>
        </p:txBody>
      </p:sp>
    </p:spTree>
    <p:extLst>
      <p:ext uri="{BB962C8B-B14F-4D97-AF65-F5344CB8AC3E}">
        <p14:creationId xmlns:p14="http://schemas.microsoft.com/office/powerpoint/2010/main" val="3007934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876300" y="847854"/>
            <a:ext cx="9309100" cy="5878532"/>
          </a:xfrm>
          <a:prstGeom prst="rect">
            <a:avLst/>
          </a:prstGeom>
        </p:spPr>
        <p:txBody>
          <a:bodyPr wrap="square">
            <a:spAutoFit/>
          </a:bodyPr>
          <a:lstStyle/>
          <a:p>
            <a:pPr marL="0" marR="4685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表中，计算</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 </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847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计算希望树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12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依次在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表中取出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的端节点放入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表，并记该节点为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5137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为终止节点，则做下列工作：</a:t>
            </a:r>
          </a:p>
          <a:p>
            <a:pPr marL="0" marR="8197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a:t>
            </a:r>
          </a:p>
          <a:p>
            <a:pPr marL="0" marR="38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解解节点进行标记；</a:t>
            </a:r>
          </a:p>
          <a:p>
            <a:pPr marL="0" marR="67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③如果初始解节点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能够被标记为可解节点，则</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就是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最优解树， 成功退出；</a:t>
            </a:r>
          </a:p>
          <a:p>
            <a:pPr marL="0" marR="299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矩形 6"/>
          <p:cNvSpPr/>
          <p:nvPr/>
        </p:nvSpPr>
        <p:spPr>
          <a:xfrm>
            <a:off x="247352" y="132090"/>
            <a:ext cx="5283498" cy="523220"/>
          </a:xfrm>
          <a:prstGeom prst="rect">
            <a:avLst/>
          </a:prstGeom>
        </p:spPr>
        <p:txBody>
          <a:bodyPr wrap="none">
            <a:spAutoFit/>
          </a:bodyPr>
          <a:lstStyle/>
          <a:p>
            <a:pPr marL="0" marR="710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4001F"/>
                </a:solidFill>
                <a:effectLst/>
                <a:uLnTx/>
                <a:uFillTx/>
                <a:latin typeface="黑体" panose="02010609060101010101" pitchFamily="49" charset="-122"/>
                <a:ea typeface="黑体" panose="02010609060101010101" pitchFamily="49" charset="-122"/>
                <a:cs typeface="+mn-cs"/>
              </a:rPr>
              <a:t>与或树的启发式搜索过程如下：</a:t>
            </a:r>
          </a:p>
        </p:txBody>
      </p:sp>
    </p:spTree>
    <p:extLst>
      <p:ext uri="{BB962C8B-B14F-4D97-AF65-F5344CB8AC3E}">
        <p14:creationId xmlns:p14="http://schemas.microsoft.com/office/powerpoint/2010/main" val="371585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5"/>
          <p:cNvSpPr/>
          <p:nvPr/>
        </p:nvSpPr>
        <p:spPr>
          <a:xfrm>
            <a:off x="774700" y="285770"/>
            <a:ext cx="10744200" cy="6001643"/>
          </a:xfrm>
          <a:prstGeom prst="rect">
            <a:avLst/>
          </a:prstGeom>
        </p:spPr>
        <p:txBody>
          <a:bodyPr wrap="square">
            <a:spAutoFit/>
          </a:bodyPr>
          <a:lstStyle/>
          <a:p>
            <a:pPr marL="0" marR="2525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不是终止节点，但可扩展，则做下列工作：</a:t>
            </a:r>
          </a:p>
          <a:p>
            <a:pPr marL="0" marR="62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①扩展节点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，生成</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的所有子节点；</a:t>
            </a:r>
          </a:p>
          <a:p>
            <a:pPr marL="0" marR="44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②把这些子节点都放入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表中，并为每一个子节点设置指向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父节点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的指针</a:t>
            </a:r>
          </a:p>
          <a:p>
            <a:pPr marL="0" marR="565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③计算这些子节点及其先辈节点的</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p>
          <a:p>
            <a:pPr marL="0" marR="2042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不是终止节点，且不可扩展，则做下列工作：</a:t>
            </a:r>
          </a:p>
          <a:p>
            <a:pPr marL="0" marR="786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a:t>
            </a:r>
          </a:p>
          <a:p>
            <a:pPr marL="0" marR="4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上应用不可解标记过程，对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的先辈节点中的所有不可解</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解节点进行标记；</a:t>
            </a:r>
          </a:p>
          <a:p>
            <a:pPr marL="0" marR="63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能够被标记为不可解，则问题无解，失败退</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出；</a:t>
            </a:r>
          </a:p>
          <a:p>
            <a:pPr marL="0" marR="266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表中删去具有不可解先辈的所有节点。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  </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16808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3" name="矩形 2"/>
          <p:cNvSpPr/>
          <p:nvPr/>
        </p:nvSpPr>
        <p:spPr>
          <a:xfrm>
            <a:off x="449305" y="1282932"/>
            <a:ext cx="112933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要求搜索过程每次扩展节点时都</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同时扩展两层，</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且按一层或节点、一层与节点的间隔方 式进行扩展。它实际上就是下一节将要讨论的博弈树的结构。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设初始节点为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扩展后得到的与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或树如右图所示。其中，端节点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B</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，下面的数字是用启发函数估算 出的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旁边的数字是按和代价法计算出来 的节点代价。</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108536" y="3242481"/>
            <a:ext cx="8174955" cy="3113869"/>
          </a:xfrm>
          <a:prstGeom prst="rect">
            <a:avLst/>
          </a:prstGeom>
        </p:spPr>
      </p:pic>
    </p:spTree>
    <p:extLst>
      <p:ext uri="{BB962C8B-B14F-4D97-AF65-F5344CB8AC3E}">
        <p14:creationId xmlns:p14="http://schemas.microsoft.com/office/powerpoint/2010/main" val="227385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9700" y="1130643"/>
            <a:ext cx="9372600" cy="527882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62128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rotWithShape="1">
          <a:blip r:embed="rId2"/>
          <a:srcRect t="1931"/>
          <a:stretch/>
        </p:blipFill>
        <p:spPr>
          <a:xfrm>
            <a:off x="1286200" y="1010653"/>
            <a:ext cx="9271582" cy="5710822"/>
          </a:xfrm>
          <a:prstGeom prst="rect">
            <a:avLst/>
          </a:prstGeom>
        </p:spPr>
      </p:pic>
    </p:spTree>
    <p:extLst>
      <p:ext uri="{BB962C8B-B14F-4D97-AF65-F5344CB8AC3E}">
        <p14:creationId xmlns:p14="http://schemas.microsoft.com/office/powerpoint/2010/main" val="2399007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65"/>
          <a:stretch/>
        </p:blipFill>
        <p:spPr>
          <a:xfrm>
            <a:off x="1371599" y="906727"/>
            <a:ext cx="9186183" cy="5817619"/>
          </a:xfrm>
          <a:prstGeom prst="rect">
            <a:avLst/>
          </a:prstGeom>
        </p:spPr>
      </p:pic>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122655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2"/>
          <a:stretch>
            <a:fillRect/>
          </a:stretch>
        </p:blipFill>
        <p:spPr>
          <a:xfrm>
            <a:off x="1331273" y="874470"/>
            <a:ext cx="9190416" cy="5778994"/>
          </a:xfrm>
          <a:prstGeom prst="rect">
            <a:avLst/>
          </a:prstGeom>
        </p:spPr>
      </p:pic>
    </p:spTree>
    <p:extLst>
      <p:ext uri="{BB962C8B-B14F-4D97-AF65-F5344CB8AC3E}">
        <p14:creationId xmlns:p14="http://schemas.microsoft.com/office/powerpoint/2010/main" val="3769063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1846262" y="320675"/>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257028" name="Text Box 4"/>
          <p:cNvSpPr txBox="1">
            <a:spLocks noChangeArrowheads="1"/>
          </p:cNvSpPr>
          <p:nvPr/>
        </p:nvSpPr>
        <p:spPr bwMode="auto">
          <a:xfrm>
            <a:off x="7532688" y="1624013"/>
            <a:ext cx="2703512"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已知其中：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nvGrpSpPr>
          <p:cNvPr id="134149" name="Group 52"/>
          <p:cNvGrpSpPr>
            <a:grpSpLocks/>
          </p:cNvGrpSpPr>
          <p:nvPr/>
        </p:nvGrpSpPr>
        <p:grpSpPr bwMode="auto">
          <a:xfrm>
            <a:off x="1817689" y="1085851"/>
            <a:ext cx="5127625" cy="5184775"/>
            <a:chOff x="185" y="684"/>
            <a:chExt cx="3230" cy="3266"/>
          </a:xfrm>
        </p:grpSpPr>
        <p:grpSp>
          <p:nvGrpSpPr>
            <p:cNvPr id="134150" name="Group 51"/>
            <p:cNvGrpSpPr>
              <a:grpSpLocks/>
            </p:cNvGrpSpPr>
            <p:nvPr/>
          </p:nvGrpSpPr>
          <p:grpSpPr bwMode="auto">
            <a:xfrm>
              <a:off x="437" y="684"/>
              <a:ext cx="2978" cy="3266"/>
              <a:chOff x="437" y="684"/>
              <a:chExt cx="2978" cy="3266"/>
            </a:xfrm>
          </p:grpSpPr>
          <p:sp>
            <p:nvSpPr>
              <p:cNvPr id="134160" name="Oval 7"/>
              <p:cNvSpPr>
                <a:spLocks noChangeArrowheads="1"/>
              </p:cNvSpPr>
              <p:nvPr/>
            </p:nvSpPr>
            <p:spPr bwMode="auto">
              <a:xfrm>
                <a:off x="1947" y="828"/>
                <a:ext cx="96" cy="96"/>
              </a:xfrm>
              <a:prstGeom prst="ellipse">
                <a:avLst/>
              </a:prstGeom>
              <a:solidFill>
                <a:schemeClr val="tx2"/>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1" name="Oval 8"/>
              <p:cNvSpPr>
                <a:spLocks noChangeArrowheads="1"/>
              </p:cNvSpPr>
              <p:nvPr/>
            </p:nvSpPr>
            <p:spPr bwMode="auto">
              <a:xfrm>
                <a:off x="1107" y="126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2" name="Oval 9"/>
              <p:cNvSpPr>
                <a:spLocks noChangeArrowheads="1"/>
              </p:cNvSpPr>
              <p:nvPr/>
            </p:nvSpPr>
            <p:spPr bwMode="auto">
              <a:xfrm>
                <a:off x="1563" y="162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3" name="Oval 10"/>
              <p:cNvSpPr>
                <a:spLocks noChangeArrowheads="1"/>
              </p:cNvSpPr>
              <p:nvPr/>
            </p:nvSpPr>
            <p:spPr bwMode="auto">
              <a:xfrm>
                <a:off x="1995" y="21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4" name="Oval 11"/>
              <p:cNvSpPr>
                <a:spLocks noChangeArrowheads="1"/>
              </p:cNvSpPr>
              <p:nvPr/>
            </p:nvSpPr>
            <p:spPr bwMode="auto">
              <a:xfrm>
                <a:off x="2979" y="154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5" name="Oval 12"/>
              <p:cNvSpPr>
                <a:spLocks noChangeArrowheads="1"/>
              </p:cNvSpPr>
              <p:nvPr/>
            </p:nvSpPr>
            <p:spPr bwMode="auto">
              <a:xfrm>
                <a:off x="495" y="224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6" name="Oval 13"/>
              <p:cNvSpPr>
                <a:spLocks noChangeArrowheads="1"/>
              </p:cNvSpPr>
              <p:nvPr/>
            </p:nvSpPr>
            <p:spPr bwMode="auto">
              <a:xfrm>
                <a:off x="471" y="295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7" name="Oval 14"/>
              <p:cNvSpPr>
                <a:spLocks noChangeArrowheads="1"/>
              </p:cNvSpPr>
              <p:nvPr/>
            </p:nvSpPr>
            <p:spPr bwMode="auto">
              <a:xfrm>
                <a:off x="2979" y="2952"/>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8" name="Oval 15"/>
              <p:cNvSpPr>
                <a:spLocks noChangeArrowheads="1"/>
              </p:cNvSpPr>
              <p:nvPr/>
            </p:nvSpPr>
            <p:spPr bwMode="auto">
              <a:xfrm>
                <a:off x="495" y="3516"/>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9" name="Line 16"/>
              <p:cNvSpPr>
                <a:spLocks noChangeShapeType="1"/>
              </p:cNvSpPr>
              <p:nvPr/>
            </p:nvSpPr>
            <p:spPr bwMode="auto">
              <a:xfrm flipH="1">
                <a:off x="1167" y="924"/>
                <a:ext cx="8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0" name="Line 17"/>
              <p:cNvSpPr>
                <a:spLocks noChangeShapeType="1"/>
              </p:cNvSpPr>
              <p:nvPr/>
            </p:nvSpPr>
            <p:spPr bwMode="auto">
              <a:xfrm>
                <a:off x="2007" y="936"/>
                <a:ext cx="48"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1" name="Line 18"/>
              <p:cNvSpPr>
                <a:spLocks noChangeShapeType="1"/>
              </p:cNvSpPr>
              <p:nvPr/>
            </p:nvSpPr>
            <p:spPr bwMode="auto">
              <a:xfrm>
                <a:off x="2007" y="936"/>
                <a:ext cx="9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2" name="Line 19"/>
              <p:cNvSpPr>
                <a:spLocks noChangeShapeType="1"/>
              </p:cNvSpPr>
              <p:nvPr/>
            </p:nvSpPr>
            <p:spPr bwMode="auto">
              <a:xfrm flipH="1">
                <a:off x="555" y="1356"/>
                <a:ext cx="576"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3" name="Line 20"/>
              <p:cNvSpPr>
                <a:spLocks noChangeShapeType="1"/>
              </p:cNvSpPr>
              <p:nvPr/>
            </p:nvSpPr>
            <p:spPr bwMode="auto">
              <a:xfrm>
                <a:off x="1155" y="1356"/>
                <a:ext cx="432"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4" name="Line 21"/>
              <p:cNvSpPr>
                <a:spLocks noChangeShapeType="1"/>
              </p:cNvSpPr>
              <p:nvPr/>
            </p:nvSpPr>
            <p:spPr bwMode="auto">
              <a:xfrm>
                <a:off x="1647" y="1716"/>
                <a:ext cx="396"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5" name="Line 22"/>
              <p:cNvSpPr>
                <a:spLocks noChangeShapeType="1"/>
              </p:cNvSpPr>
              <p:nvPr/>
            </p:nvSpPr>
            <p:spPr bwMode="auto">
              <a:xfrm flipV="1">
                <a:off x="1683" y="1608"/>
                <a:ext cx="129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6" name="Line 23"/>
              <p:cNvSpPr>
                <a:spLocks noChangeShapeType="1"/>
              </p:cNvSpPr>
              <p:nvPr/>
            </p:nvSpPr>
            <p:spPr bwMode="auto">
              <a:xfrm flipV="1">
                <a:off x="591" y="2196"/>
                <a:ext cx="142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7" name="Line 24"/>
              <p:cNvSpPr>
                <a:spLocks noChangeShapeType="1"/>
              </p:cNvSpPr>
              <p:nvPr/>
            </p:nvSpPr>
            <p:spPr bwMode="auto">
              <a:xfrm flipH="1">
                <a:off x="543" y="2340"/>
                <a:ext cx="12"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8" name="Line 25"/>
              <p:cNvSpPr>
                <a:spLocks noChangeShapeType="1"/>
              </p:cNvSpPr>
              <p:nvPr/>
            </p:nvSpPr>
            <p:spPr bwMode="auto">
              <a:xfrm flipH="1">
                <a:off x="2103" y="1644"/>
                <a:ext cx="9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9" name="Line 26"/>
              <p:cNvSpPr>
                <a:spLocks noChangeShapeType="1"/>
              </p:cNvSpPr>
              <p:nvPr/>
            </p:nvSpPr>
            <p:spPr bwMode="auto">
              <a:xfrm>
                <a:off x="3015" y="1644"/>
                <a:ext cx="1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0" name="Line 27"/>
              <p:cNvSpPr>
                <a:spLocks noChangeShapeType="1"/>
              </p:cNvSpPr>
              <p:nvPr/>
            </p:nvSpPr>
            <p:spPr bwMode="auto">
              <a:xfrm flipH="1">
                <a:off x="567" y="2208"/>
                <a:ext cx="1452"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1" name="Line 28"/>
              <p:cNvSpPr>
                <a:spLocks noChangeShapeType="1"/>
              </p:cNvSpPr>
              <p:nvPr/>
            </p:nvSpPr>
            <p:spPr bwMode="auto">
              <a:xfrm flipH="1">
                <a:off x="567" y="2220"/>
                <a:ext cx="145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2" name="Line 29"/>
              <p:cNvSpPr>
                <a:spLocks noChangeShapeType="1"/>
              </p:cNvSpPr>
              <p:nvPr/>
            </p:nvSpPr>
            <p:spPr bwMode="auto">
              <a:xfrm>
                <a:off x="2079" y="2220"/>
                <a:ext cx="900"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3" name="Line 30"/>
              <p:cNvSpPr>
                <a:spLocks noChangeShapeType="1"/>
              </p:cNvSpPr>
              <p:nvPr/>
            </p:nvSpPr>
            <p:spPr bwMode="auto">
              <a:xfrm>
                <a:off x="567" y="3012"/>
                <a:ext cx="2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4" name="Line 31"/>
              <p:cNvSpPr>
                <a:spLocks noChangeShapeType="1"/>
              </p:cNvSpPr>
              <p:nvPr/>
            </p:nvSpPr>
            <p:spPr bwMode="auto">
              <a:xfrm>
                <a:off x="543" y="3024"/>
                <a:ext cx="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5" name="Arc 32"/>
              <p:cNvSpPr>
                <a:spLocks/>
              </p:cNvSpPr>
              <p:nvPr/>
            </p:nvSpPr>
            <p:spPr bwMode="auto">
              <a:xfrm flipV="1">
                <a:off x="2019" y="1032"/>
                <a:ext cx="132" cy="72"/>
              </a:xfrm>
              <a:custGeom>
                <a:avLst/>
                <a:gdLst>
                  <a:gd name="T0" fmla="*/ 0 w 21600"/>
                  <a:gd name="T1" fmla="*/ 0 h 21600"/>
                  <a:gd name="T2" fmla="*/ 132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6" name="Arc 33"/>
              <p:cNvSpPr>
                <a:spLocks/>
              </p:cNvSpPr>
              <p:nvPr/>
            </p:nvSpPr>
            <p:spPr bwMode="auto">
              <a:xfrm flipV="1">
                <a:off x="1755" y="1656"/>
                <a:ext cx="48" cy="156"/>
              </a:xfrm>
              <a:custGeom>
                <a:avLst/>
                <a:gdLst>
                  <a:gd name="T0" fmla="*/ 0 w 21600"/>
                  <a:gd name="T1" fmla="*/ 0 h 21600"/>
                  <a:gd name="T2" fmla="*/ 48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7" name="Freeform 34"/>
              <p:cNvSpPr>
                <a:spLocks/>
              </p:cNvSpPr>
              <p:nvPr/>
            </p:nvSpPr>
            <p:spPr bwMode="auto">
              <a:xfrm>
                <a:off x="1887" y="2328"/>
                <a:ext cx="30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8" name="Arc 35"/>
              <p:cNvSpPr>
                <a:spLocks/>
              </p:cNvSpPr>
              <p:nvPr/>
            </p:nvSpPr>
            <p:spPr bwMode="auto">
              <a:xfrm flipV="1">
                <a:off x="555" y="2280"/>
                <a:ext cx="252" cy="168"/>
              </a:xfrm>
              <a:custGeom>
                <a:avLst/>
                <a:gdLst>
                  <a:gd name="T0" fmla="*/ 0 w 21600"/>
                  <a:gd name="T1" fmla="*/ 0 h 21600"/>
                  <a:gd name="T2" fmla="*/ 252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9" name="Arc 36"/>
              <p:cNvSpPr>
                <a:spLocks/>
              </p:cNvSpPr>
              <p:nvPr/>
            </p:nvSpPr>
            <p:spPr bwMode="auto">
              <a:xfrm flipV="1">
                <a:off x="543" y="3012"/>
                <a:ext cx="216" cy="180"/>
              </a:xfrm>
              <a:custGeom>
                <a:avLst/>
                <a:gdLst>
                  <a:gd name="T0" fmla="*/ 0 w 21600"/>
                  <a:gd name="T1" fmla="*/ 0 h 21600"/>
                  <a:gd name="T2" fmla="*/ 216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0" name="Line 37"/>
              <p:cNvSpPr>
                <a:spLocks noChangeShapeType="1"/>
              </p:cNvSpPr>
              <p:nvPr/>
            </p:nvSpPr>
            <p:spPr bwMode="auto">
              <a:xfrm flipH="1">
                <a:off x="603" y="1716"/>
                <a:ext cx="1008"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1" name="Text Box 38"/>
              <p:cNvSpPr txBox="1">
                <a:spLocks noChangeArrowheads="1"/>
              </p:cNvSpPr>
              <p:nvPr/>
            </p:nvSpPr>
            <p:spPr bwMode="auto">
              <a:xfrm>
                <a:off x="437" y="3659"/>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2" name="Text Box 39"/>
              <p:cNvSpPr txBox="1">
                <a:spLocks noChangeArrowheads="1"/>
              </p:cNvSpPr>
              <p:nvPr/>
            </p:nvSpPr>
            <p:spPr bwMode="auto">
              <a:xfrm>
                <a:off x="2909" y="3107"/>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3" name="Text Box 40"/>
              <p:cNvSpPr txBox="1">
                <a:spLocks noChangeArrowheads="1"/>
              </p:cNvSpPr>
              <p:nvPr/>
            </p:nvSpPr>
            <p:spPr bwMode="auto">
              <a:xfrm>
                <a:off x="2055" y="6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宋体" panose="02010600030101010101" pitchFamily="2" charset="-122"/>
                    <a:cs typeface="+mn-cs"/>
                  </a:rPr>
                  <a:t>初始节点</a:t>
                </a:r>
              </a:p>
            </p:txBody>
          </p:sp>
        </p:grpSp>
        <p:sp>
          <p:nvSpPr>
            <p:cNvPr id="134151" name="Text Box 41"/>
            <p:cNvSpPr txBox="1">
              <a:spLocks noChangeArrowheads="1"/>
            </p:cNvSpPr>
            <p:nvPr/>
          </p:nvSpPr>
          <p:spPr bwMode="auto">
            <a:xfrm>
              <a:off x="1685" y="70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4152" name="Text Box 42"/>
            <p:cNvSpPr txBox="1">
              <a:spLocks noChangeArrowheads="1"/>
            </p:cNvSpPr>
            <p:nvPr/>
          </p:nvSpPr>
          <p:spPr bwMode="auto">
            <a:xfrm>
              <a:off x="821" y="118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4153" name="Text Box 43"/>
            <p:cNvSpPr txBox="1">
              <a:spLocks noChangeArrowheads="1"/>
            </p:cNvSpPr>
            <p:nvPr/>
          </p:nvSpPr>
          <p:spPr bwMode="auto">
            <a:xfrm>
              <a:off x="1613" y="13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4154" name="Text Box 44"/>
            <p:cNvSpPr txBox="1">
              <a:spLocks noChangeArrowheads="1"/>
            </p:cNvSpPr>
            <p:nvPr/>
          </p:nvSpPr>
          <p:spPr bwMode="auto">
            <a:xfrm>
              <a:off x="341" y="206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155" name="Text Box 45"/>
            <p:cNvSpPr txBox="1">
              <a:spLocks noChangeArrowheads="1"/>
            </p:cNvSpPr>
            <p:nvPr/>
          </p:nvSpPr>
          <p:spPr bwMode="auto">
            <a:xfrm>
              <a:off x="3137" y="14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4156" name="Text Box 46"/>
            <p:cNvSpPr txBox="1">
              <a:spLocks noChangeArrowheads="1"/>
            </p:cNvSpPr>
            <p:nvPr/>
          </p:nvSpPr>
          <p:spPr bwMode="auto">
            <a:xfrm>
              <a:off x="2153" y="20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4157" name="Text Box 47"/>
            <p:cNvSpPr txBox="1">
              <a:spLocks noChangeArrowheads="1"/>
            </p:cNvSpPr>
            <p:nvPr/>
          </p:nvSpPr>
          <p:spPr bwMode="auto">
            <a:xfrm>
              <a:off x="185" y="284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4158" name="Text Box 48"/>
            <p:cNvSpPr txBox="1">
              <a:spLocks noChangeArrowheads="1"/>
            </p:cNvSpPr>
            <p:nvPr/>
          </p:nvSpPr>
          <p:spPr bwMode="auto">
            <a:xfrm>
              <a:off x="257" y="36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4159" name="Text Box 49"/>
            <p:cNvSpPr txBox="1">
              <a:spLocks noChangeArrowheads="1"/>
            </p:cNvSpPr>
            <p:nvPr/>
          </p:nvSpPr>
          <p:spPr bwMode="auto">
            <a:xfrm>
              <a:off x="3137" y="28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Tree>
    <p:extLst>
      <p:ext uri="{BB962C8B-B14F-4D97-AF65-F5344CB8AC3E}">
        <p14:creationId xmlns:p14="http://schemas.microsoft.com/office/powerpoint/2010/main" val="417686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fade">
                                      <p:cBhvr>
                                        <p:cTn id="7" dur="2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633B26-742F-4F5B-BB93-A7046EFAF4D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135171" name="Group 2"/>
          <p:cNvGrpSpPr>
            <a:grpSpLocks/>
          </p:cNvGrpSpPr>
          <p:nvPr/>
        </p:nvGrpSpPr>
        <p:grpSpPr bwMode="auto">
          <a:xfrm>
            <a:off x="1724025" y="893763"/>
            <a:ext cx="4044950" cy="5314950"/>
            <a:chOff x="53" y="408"/>
            <a:chExt cx="2475" cy="3348"/>
          </a:xfrm>
        </p:grpSpPr>
        <p:sp>
          <p:nvSpPr>
            <p:cNvPr id="135190" name="Oval 3"/>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1" name="Oval 4"/>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2" name="Oval 5"/>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3" name="Oval 6"/>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4" name="Oval 7"/>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5" name="Oval 8"/>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6" name="Oval 9"/>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7" name="Oval 10"/>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8" name="Oval 11"/>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9" name="Line 12"/>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0" name="Line 13"/>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1" name="Line 14"/>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2" name="Line 15"/>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3" name="Line 16"/>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4" name="Line 17"/>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5" name="Line 18"/>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6" name="Line 19"/>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7" name="Line 20"/>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8" name="Line 21"/>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9" name="Line 22"/>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0" name="Line 23"/>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1" name="Line 24"/>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2" name="Line 25"/>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3" name="Line 26"/>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4" name="Line 27"/>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5" name="Arc 28"/>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6" name="Arc 29"/>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7" name="Freeform 30"/>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8" name="Arc 31"/>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9" name="Arc 32"/>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0" name="Line 33"/>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1" name="Text Box 34"/>
            <p:cNvSpPr txBox="1">
              <a:spLocks noChangeArrowheads="1"/>
            </p:cNvSpPr>
            <p:nvPr/>
          </p:nvSpPr>
          <p:spPr bwMode="auto">
            <a:xfrm>
              <a:off x="207" y="3468"/>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2" name="Text Box 35"/>
            <p:cNvSpPr txBox="1">
              <a:spLocks noChangeArrowheads="1"/>
            </p:cNvSpPr>
            <p:nvPr/>
          </p:nvSpPr>
          <p:spPr bwMode="auto">
            <a:xfrm>
              <a:off x="2028" y="29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3" name="Text Box 36"/>
            <p:cNvSpPr txBox="1">
              <a:spLocks noChangeArrowheads="1"/>
            </p:cNvSpPr>
            <p:nvPr/>
          </p:nvSpPr>
          <p:spPr bwMode="auto">
            <a:xfrm>
              <a:off x="1660" y="40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5224" name="Text Box 37"/>
            <p:cNvSpPr txBox="1">
              <a:spLocks noChangeArrowheads="1"/>
            </p:cNvSpPr>
            <p:nvPr/>
          </p:nvSpPr>
          <p:spPr bwMode="auto">
            <a:xfrm>
              <a:off x="1161" y="51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225" name="Text Box 38"/>
            <p:cNvSpPr txBox="1">
              <a:spLocks noChangeArrowheads="1"/>
            </p:cNvSpPr>
            <p:nvPr/>
          </p:nvSpPr>
          <p:spPr bwMode="auto">
            <a:xfrm>
              <a:off x="523" y="994"/>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226" name="Text Box 39"/>
            <p:cNvSpPr txBox="1">
              <a:spLocks noChangeArrowheads="1"/>
            </p:cNvSpPr>
            <p:nvPr/>
          </p:nvSpPr>
          <p:spPr bwMode="auto">
            <a:xfrm>
              <a:off x="1108" y="11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227" name="Text Box 40"/>
            <p:cNvSpPr txBox="1">
              <a:spLocks noChangeArrowheads="1"/>
            </p:cNvSpPr>
            <p:nvPr/>
          </p:nvSpPr>
          <p:spPr bwMode="auto">
            <a:xfrm>
              <a:off x="168" y="187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5228" name="Text Box 41"/>
            <p:cNvSpPr txBox="1">
              <a:spLocks noChangeArrowheads="1"/>
            </p:cNvSpPr>
            <p:nvPr/>
          </p:nvSpPr>
          <p:spPr bwMode="auto">
            <a:xfrm>
              <a:off x="2234" y="13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5229" name="Text Box 42"/>
            <p:cNvSpPr txBox="1">
              <a:spLocks noChangeArrowheads="1"/>
            </p:cNvSpPr>
            <p:nvPr/>
          </p:nvSpPr>
          <p:spPr bwMode="auto">
            <a:xfrm>
              <a:off x="1507" y="19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5230" name="Text Box 43"/>
            <p:cNvSpPr txBox="1">
              <a:spLocks noChangeArrowheads="1"/>
            </p:cNvSpPr>
            <p:nvPr/>
          </p:nvSpPr>
          <p:spPr bwMode="auto">
            <a:xfrm>
              <a:off x="53" y="265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5231" name="Text Box 44"/>
            <p:cNvSpPr txBox="1">
              <a:spLocks noChangeArrowheads="1"/>
            </p:cNvSpPr>
            <p:nvPr/>
          </p:nvSpPr>
          <p:spPr bwMode="auto">
            <a:xfrm>
              <a:off x="105" y="3442"/>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5232" name="Text Box 45"/>
            <p:cNvSpPr txBox="1">
              <a:spLocks noChangeArrowheads="1"/>
            </p:cNvSpPr>
            <p:nvPr/>
          </p:nvSpPr>
          <p:spPr bwMode="auto">
            <a:xfrm>
              <a:off x="2234" y="26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
        <p:nvSpPr>
          <p:cNvPr id="135172" name="Text Box 59"/>
          <p:cNvSpPr txBox="1">
            <a:spLocks noChangeArrowheads="1"/>
          </p:cNvSpPr>
          <p:nvPr/>
        </p:nvSpPr>
        <p:spPr bwMode="auto">
          <a:xfrm>
            <a:off x="6030914" y="4417389"/>
            <a:ext cx="4225925" cy="1015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h(n0)=(1+1)+(1+1)=4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dirty="0">
                <a:ln>
                  <a:noFill/>
                </a:ln>
                <a:solidFill>
                  <a:srgbClr val="3366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h(n0)=1+2=3</a:t>
            </a:r>
          </a:p>
        </p:txBody>
      </p:sp>
      <p:sp>
        <p:nvSpPr>
          <p:cNvPr id="135173" name="Oval 47"/>
          <p:cNvSpPr>
            <a:spLocks noChangeArrowheads="1"/>
          </p:cNvSpPr>
          <p:nvPr/>
        </p:nvSpPr>
        <p:spPr bwMode="auto">
          <a:xfrm>
            <a:off x="6915151" y="2119313"/>
            <a:ext cx="112713" cy="152400"/>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4" name="Oval 48"/>
          <p:cNvSpPr>
            <a:spLocks noChangeArrowheads="1"/>
          </p:cNvSpPr>
          <p:nvPr/>
        </p:nvSpPr>
        <p:spPr bwMode="auto">
          <a:xfrm>
            <a:off x="7956551" y="3490913"/>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5" name="Oval 49"/>
          <p:cNvSpPr>
            <a:spLocks noChangeArrowheads="1"/>
          </p:cNvSpPr>
          <p:nvPr/>
        </p:nvSpPr>
        <p:spPr bwMode="auto">
          <a:xfrm>
            <a:off x="9110663" y="2576513"/>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6" name="Arc 53"/>
          <p:cNvSpPr>
            <a:spLocks/>
          </p:cNvSpPr>
          <p:nvPr/>
        </p:nvSpPr>
        <p:spPr bwMode="auto">
          <a:xfrm flipV="1">
            <a:off x="7985125" y="1757363"/>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5177" name="Group 67"/>
          <p:cNvGrpSpPr>
            <a:grpSpLocks/>
          </p:cNvGrpSpPr>
          <p:nvPr/>
        </p:nvGrpSpPr>
        <p:grpSpPr bwMode="auto">
          <a:xfrm>
            <a:off x="6985001" y="1069976"/>
            <a:ext cx="2760663" cy="2420938"/>
            <a:chOff x="3440" y="674"/>
            <a:chExt cx="1739" cy="1525"/>
          </a:xfrm>
        </p:grpSpPr>
        <p:sp>
          <p:nvSpPr>
            <p:cNvPr id="135185" name="Oval 46"/>
            <p:cNvSpPr>
              <a:spLocks noChangeArrowheads="1"/>
            </p:cNvSpPr>
            <p:nvPr/>
          </p:nvSpPr>
          <p:spPr bwMode="auto">
            <a:xfrm>
              <a:off x="4016" y="903"/>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86" name="Line 50"/>
            <p:cNvSpPr>
              <a:spLocks noChangeShapeType="1"/>
            </p:cNvSpPr>
            <p:nvPr/>
          </p:nvSpPr>
          <p:spPr bwMode="auto">
            <a:xfrm flipH="1">
              <a:off x="3440" y="999"/>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7" name="Line 51"/>
            <p:cNvSpPr>
              <a:spLocks noChangeShapeType="1"/>
            </p:cNvSpPr>
            <p:nvPr/>
          </p:nvSpPr>
          <p:spPr bwMode="auto">
            <a:xfrm>
              <a:off x="4060" y="1011"/>
              <a:ext cx="36"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8" name="Line 52"/>
            <p:cNvSpPr>
              <a:spLocks noChangeShapeType="1"/>
            </p:cNvSpPr>
            <p:nvPr/>
          </p:nvSpPr>
          <p:spPr bwMode="auto">
            <a:xfrm>
              <a:off x="4061" y="1011"/>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9" name="Text Box 54"/>
            <p:cNvSpPr txBox="1">
              <a:spLocks noChangeArrowheads="1"/>
            </p:cNvSpPr>
            <p:nvPr/>
          </p:nvSpPr>
          <p:spPr bwMode="auto">
            <a:xfrm>
              <a:off x="4283" y="67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grpSp>
      <p:sp>
        <p:nvSpPr>
          <p:cNvPr id="135178" name="Text Box 55"/>
          <p:cNvSpPr txBox="1">
            <a:spLocks noChangeArrowheads="1"/>
          </p:cNvSpPr>
          <p:nvPr/>
        </p:nvSpPr>
        <p:spPr bwMode="auto">
          <a:xfrm>
            <a:off x="7543800" y="12398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179" name="Text Box 56"/>
          <p:cNvSpPr txBox="1">
            <a:spLocks noChangeArrowheads="1"/>
          </p:cNvSpPr>
          <p:nvPr/>
        </p:nvSpPr>
        <p:spPr bwMode="auto">
          <a:xfrm>
            <a:off x="6130925" y="19827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180" name="Text Box 57"/>
          <p:cNvSpPr txBox="1">
            <a:spLocks noChangeArrowheads="1"/>
          </p:cNvSpPr>
          <p:nvPr/>
        </p:nvSpPr>
        <p:spPr bwMode="auto">
          <a:xfrm>
            <a:off x="9285288" y="2497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181" name="Text Box 58"/>
          <p:cNvSpPr txBox="1">
            <a:spLocks noChangeArrowheads="1"/>
          </p:cNvSpPr>
          <p:nvPr/>
        </p:nvSpPr>
        <p:spPr bwMode="auto">
          <a:xfrm>
            <a:off x="7959725" y="3640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58108" name="Line 60"/>
          <p:cNvSpPr>
            <a:spLocks noChangeShapeType="1"/>
          </p:cNvSpPr>
          <p:nvPr/>
        </p:nvSpPr>
        <p:spPr bwMode="auto">
          <a:xfrm flipH="1">
            <a:off x="7115175" y="1547813"/>
            <a:ext cx="400050" cy="2667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4" name="Text Box 64"/>
          <p:cNvSpPr txBox="1">
            <a:spLocks noChangeArrowheads="1"/>
          </p:cNvSpPr>
          <p:nvPr/>
        </p:nvSpPr>
        <p:spPr bwMode="auto">
          <a:xfrm>
            <a:off x="3095625" y="5792788"/>
            <a:ext cx="73993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415041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108"/>
                                        </p:tgtEl>
                                        <p:attrNameLst>
                                          <p:attrName>style.visibility</p:attrName>
                                        </p:attrNameLst>
                                      </p:cBhvr>
                                      <p:to>
                                        <p:strVal val="visible"/>
                                      </p:to>
                                    </p:set>
                                    <p:animEffect transition="in" filter="wipe(up)">
                                      <p:cBhvr>
                                        <p:cTn id="7" dur="2000"/>
                                        <p:tgtEl>
                                          <p:spTgt spid="258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CBB1F34-3D55-4F33-A7B8-9260676D0FB1}"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2" name="Group 68"/>
          <p:cNvGrpSpPr>
            <a:grpSpLocks/>
          </p:cNvGrpSpPr>
          <p:nvPr/>
        </p:nvGrpSpPr>
        <p:grpSpPr bwMode="auto">
          <a:xfrm>
            <a:off x="7348538" y="1385888"/>
            <a:ext cx="247650" cy="247650"/>
            <a:chOff x="3588" y="612"/>
            <a:chExt cx="156" cy="156"/>
          </a:xfrm>
        </p:grpSpPr>
        <p:sp>
          <p:nvSpPr>
            <p:cNvPr id="136270" name="Line 69"/>
            <p:cNvSpPr>
              <a:spLocks noChangeShapeType="1"/>
            </p:cNvSpPr>
            <p:nvPr/>
          </p:nvSpPr>
          <p:spPr bwMode="auto">
            <a:xfrm>
              <a:off x="3660" y="612"/>
              <a:ext cx="0" cy="1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71" name="Line 70"/>
            <p:cNvSpPr>
              <a:spLocks noChangeShapeType="1"/>
            </p:cNvSpPr>
            <p:nvPr/>
          </p:nvSpPr>
          <p:spPr bwMode="auto">
            <a:xfrm>
              <a:off x="3588" y="660"/>
              <a:ext cx="156"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59143" name="Line 71"/>
          <p:cNvSpPr>
            <a:spLocks noChangeShapeType="1"/>
          </p:cNvSpPr>
          <p:nvPr/>
        </p:nvSpPr>
        <p:spPr bwMode="auto">
          <a:xfrm>
            <a:off x="8110538" y="1576388"/>
            <a:ext cx="17145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6197" name="Group 83"/>
          <p:cNvGrpSpPr>
            <a:grpSpLocks/>
          </p:cNvGrpSpPr>
          <p:nvPr/>
        </p:nvGrpSpPr>
        <p:grpSpPr bwMode="auto">
          <a:xfrm>
            <a:off x="6010276" y="928689"/>
            <a:ext cx="4016375" cy="3316287"/>
            <a:chOff x="2826" y="585"/>
            <a:chExt cx="2530" cy="2089"/>
          </a:xfrm>
        </p:grpSpPr>
        <p:grpSp>
          <p:nvGrpSpPr>
            <p:cNvPr id="136246" name="Group 45"/>
            <p:cNvGrpSpPr>
              <a:grpSpLocks/>
            </p:cNvGrpSpPr>
            <p:nvPr/>
          </p:nvGrpSpPr>
          <p:grpSpPr bwMode="auto">
            <a:xfrm>
              <a:off x="3109" y="585"/>
              <a:ext cx="2247" cy="1849"/>
              <a:chOff x="3028" y="324"/>
              <a:chExt cx="2247" cy="1849"/>
            </a:xfrm>
          </p:grpSpPr>
          <p:sp>
            <p:nvSpPr>
              <p:cNvPr id="136257" name="Oval 46"/>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8" name="Oval 47"/>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9" name="Oval 48"/>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0" name="Oval 49"/>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1" name="Line 50"/>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2" name="Line 51"/>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3" name="Line 52"/>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4" name="Arc 53"/>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5" name="Text Box 54"/>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6266" name="Text Box 55"/>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67" name="Text Box 56"/>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6268" name="Text Box 57"/>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69" name="Text Box 58"/>
              <p:cNvSpPr txBox="1">
                <a:spLocks noChangeArrowheads="1"/>
              </p:cNvSpPr>
              <p:nvPr/>
            </p:nvSpPr>
            <p:spPr bwMode="auto">
              <a:xfrm>
                <a:off x="4036" y="194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sp>
          <p:nvSpPr>
            <p:cNvPr id="136247" name="Line 60"/>
            <p:cNvSpPr>
              <a:spLocks noChangeShapeType="1"/>
            </p:cNvSpPr>
            <p:nvPr/>
          </p:nvSpPr>
          <p:spPr bwMode="auto">
            <a:xfrm flipH="1">
              <a:off x="3585" y="885"/>
              <a:ext cx="252" cy="16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48" name="Text Box 61"/>
            <p:cNvSpPr txBox="1">
              <a:spLocks noChangeArrowheads="1"/>
            </p:cNvSpPr>
            <p:nvPr/>
          </p:nvSpPr>
          <p:spPr bwMode="auto">
            <a:xfrm>
              <a:off x="3217" y="11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9" name="Oval 62"/>
            <p:cNvSpPr>
              <a:spLocks noChangeArrowheads="1"/>
            </p:cNvSpPr>
            <p:nvPr/>
          </p:nvSpPr>
          <p:spPr bwMode="auto">
            <a:xfrm>
              <a:off x="3805" y="15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0" name="Oval 63"/>
            <p:cNvSpPr>
              <a:spLocks noChangeArrowheads="1"/>
            </p:cNvSpPr>
            <p:nvPr/>
          </p:nvSpPr>
          <p:spPr bwMode="auto">
            <a:xfrm>
              <a:off x="3006" y="223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1" name="Line 64"/>
            <p:cNvSpPr>
              <a:spLocks noChangeShapeType="1"/>
            </p:cNvSpPr>
            <p:nvPr/>
          </p:nvSpPr>
          <p:spPr bwMode="auto">
            <a:xfrm flipH="1">
              <a:off x="3051" y="1347"/>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2" name="Line 65"/>
            <p:cNvSpPr>
              <a:spLocks noChangeShapeType="1"/>
            </p:cNvSpPr>
            <p:nvPr/>
          </p:nvSpPr>
          <p:spPr bwMode="auto">
            <a:xfrm>
              <a:off x="3503" y="1347"/>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3" name="Text Box 66"/>
            <p:cNvSpPr txBox="1">
              <a:spLocks noChangeArrowheads="1"/>
            </p:cNvSpPr>
            <p:nvPr/>
          </p:nvSpPr>
          <p:spPr bwMode="auto">
            <a:xfrm>
              <a:off x="3574" y="177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4" name="Text Box 67"/>
            <p:cNvSpPr txBox="1">
              <a:spLocks noChangeArrowheads="1"/>
            </p:cNvSpPr>
            <p:nvPr/>
          </p:nvSpPr>
          <p:spPr bwMode="auto">
            <a:xfrm>
              <a:off x="2826" y="244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5" name="Text Box 72"/>
            <p:cNvSpPr txBox="1">
              <a:spLocks noChangeArrowheads="1"/>
            </p:cNvSpPr>
            <p:nvPr/>
          </p:nvSpPr>
          <p:spPr bwMode="auto">
            <a:xfrm>
              <a:off x="3581" y="12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56" name="Line 73"/>
            <p:cNvSpPr>
              <a:spLocks noChangeShapeType="1"/>
            </p:cNvSpPr>
            <p:nvPr/>
          </p:nvSpPr>
          <p:spPr bwMode="auto">
            <a:xfrm flipH="1">
              <a:off x="3117" y="1545"/>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6198" name="Group 76"/>
          <p:cNvGrpSpPr>
            <a:grpSpLocks/>
          </p:cNvGrpSpPr>
          <p:nvPr/>
        </p:nvGrpSpPr>
        <p:grpSpPr bwMode="auto">
          <a:xfrm>
            <a:off x="1531939" y="990600"/>
            <a:ext cx="4137025" cy="5314950"/>
            <a:chOff x="121" y="624"/>
            <a:chExt cx="2436" cy="3348"/>
          </a:xfrm>
        </p:grpSpPr>
        <p:sp>
          <p:nvSpPr>
            <p:cNvPr id="136202"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grpSp>
          <p:nvGrpSpPr>
            <p:cNvPr id="136203" name="Group 75"/>
            <p:cNvGrpSpPr>
              <a:grpSpLocks/>
            </p:cNvGrpSpPr>
            <p:nvPr/>
          </p:nvGrpSpPr>
          <p:grpSpPr bwMode="auto">
            <a:xfrm>
              <a:off x="154" y="624"/>
              <a:ext cx="2403" cy="3348"/>
              <a:chOff x="109" y="408"/>
              <a:chExt cx="2403" cy="3348"/>
            </a:xfrm>
          </p:grpSpPr>
          <p:sp>
            <p:nvSpPr>
              <p:cNvPr id="136204"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5"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6"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7"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8"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9"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0"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1"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2"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3"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4"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5"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6"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7"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8"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9"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0"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1"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2"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3"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4"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5"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6"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7"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8"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9"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0"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1"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2"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3"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4"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5"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6"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7"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6238"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39"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0"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6241"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6242"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43"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44"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6245"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grpSp>
      <p:sp>
        <p:nvSpPr>
          <p:cNvPr id="136199" name="Text Box 59"/>
          <p:cNvSpPr txBox="1">
            <a:spLocks noChangeArrowheads="1"/>
          </p:cNvSpPr>
          <p:nvPr/>
        </p:nvSpPr>
        <p:spPr bwMode="auto">
          <a:xfrm>
            <a:off x="6291264" y="4629151"/>
            <a:ext cx="3983037"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h(n0)=2+2=4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h(n0)=1+5=6</a:t>
            </a:r>
          </a:p>
        </p:txBody>
      </p:sp>
      <p:sp>
        <p:nvSpPr>
          <p:cNvPr id="136201" name="Text Box 81"/>
          <p:cNvSpPr txBox="1">
            <a:spLocks noChangeArrowheads="1"/>
          </p:cNvSpPr>
          <p:nvPr/>
        </p:nvSpPr>
        <p:spPr bwMode="auto">
          <a:xfrm>
            <a:off x="3095625" y="5792788"/>
            <a:ext cx="73421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2948804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59143"/>
                                        </p:tgtEl>
                                        <p:attrNameLst>
                                          <p:attrName>style.visibility</p:attrName>
                                        </p:attrNameLst>
                                      </p:cBhvr>
                                      <p:to>
                                        <p:strVal val="visible"/>
                                      </p:to>
                                    </p:set>
                                    <p:animEffect transition="in" filter="wipe(up)">
                                      <p:cBhvr>
                                        <p:cTn id="11" dur="2000"/>
                                        <p:tgtEl>
                                          <p:spTgt spid="25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3D4506-CD88-4E40-B12F-F756CF31FD6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7219" name="Text Box 45"/>
          <p:cNvSpPr txBox="1">
            <a:spLocks noChangeArrowheads="1"/>
          </p:cNvSpPr>
          <p:nvPr/>
        </p:nvSpPr>
        <p:spPr bwMode="auto">
          <a:xfrm>
            <a:off x="1725614" y="1285875"/>
            <a:ext cx="3671887" cy="2870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+[1+h(n4)]=5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grpSp>
        <p:nvGrpSpPr>
          <p:cNvPr id="137220" name="Group 132"/>
          <p:cNvGrpSpPr>
            <a:grpSpLocks/>
          </p:cNvGrpSpPr>
          <p:nvPr/>
        </p:nvGrpSpPr>
        <p:grpSpPr bwMode="auto">
          <a:xfrm>
            <a:off x="5837239" y="785814"/>
            <a:ext cx="4427537" cy="5197475"/>
            <a:chOff x="2717" y="495"/>
            <a:chExt cx="2789" cy="3274"/>
          </a:xfrm>
        </p:grpSpPr>
        <p:grpSp>
          <p:nvGrpSpPr>
            <p:cNvPr id="137224" name="Group 46"/>
            <p:cNvGrpSpPr>
              <a:grpSpLocks/>
            </p:cNvGrpSpPr>
            <p:nvPr/>
          </p:nvGrpSpPr>
          <p:grpSpPr bwMode="auto">
            <a:xfrm>
              <a:off x="2952" y="495"/>
              <a:ext cx="2530" cy="2089"/>
              <a:chOff x="2745" y="324"/>
              <a:chExt cx="2530" cy="2089"/>
            </a:xfrm>
          </p:grpSpPr>
          <p:sp>
            <p:nvSpPr>
              <p:cNvPr id="137237" name="Oval 47"/>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8" name="Oval 48"/>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9" name="Oval 49"/>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0" name="Oval 50"/>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1" name="Line 51"/>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2" name="Line 52"/>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3" name="Line 53"/>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4" name="Arc 54"/>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5" name="Text Box 55"/>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7246" name="Text Box 56"/>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47" name="Text Box 57"/>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7248" name="Text Box 58"/>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49" name="Text Box 59"/>
              <p:cNvSpPr txBox="1">
                <a:spLocks noChangeArrowheads="1"/>
              </p:cNvSpPr>
              <p:nvPr/>
            </p:nvSpPr>
            <p:spPr bwMode="auto">
              <a:xfrm>
                <a:off x="3592" y="178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50" name="Text Box 60"/>
              <p:cNvSpPr txBox="1">
                <a:spLocks noChangeArrowheads="1"/>
              </p:cNvSpPr>
              <p:nvPr/>
            </p:nvSpPr>
            <p:spPr bwMode="auto">
              <a:xfrm>
                <a:off x="3136" y="9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nvGrpSpPr>
              <p:cNvPr id="137251" name="Group 61"/>
              <p:cNvGrpSpPr>
                <a:grpSpLocks/>
              </p:cNvGrpSpPr>
              <p:nvPr/>
            </p:nvGrpSpPr>
            <p:grpSpPr bwMode="auto">
              <a:xfrm>
                <a:off x="2745" y="1104"/>
                <a:ext cx="1152" cy="1309"/>
                <a:chOff x="2745" y="1104"/>
                <a:chExt cx="1152" cy="1309"/>
              </a:xfrm>
            </p:grpSpPr>
            <p:sp>
              <p:nvSpPr>
                <p:cNvPr id="137255" name="Oval 62"/>
                <p:cNvSpPr>
                  <a:spLocks noChangeArrowheads="1"/>
                </p:cNvSpPr>
                <p:nvPr/>
              </p:nvSpPr>
              <p:spPr bwMode="auto">
                <a:xfrm>
                  <a:off x="3715" y="13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6" name="Oval 63"/>
                <p:cNvSpPr>
                  <a:spLocks noChangeArrowheads="1"/>
                </p:cNvSpPr>
                <p:nvPr/>
              </p:nvSpPr>
              <p:spPr bwMode="auto">
                <a:xfrm>
                  <a:off x="2925" y="199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7" name="Line 64"/>
                <p:cNvSpPr>
                  <a:spLocks noChangeShapeType="1"/>
                </p:cNvSpPr>
                <p:nvPr/>
              </p:nvSpPr>
              <p:spPr bwMode="auto">
                <a:xfrm flipH="1">
                  <a:off x="2970" y="1104"/>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8" name="Line 65"/>
                <p:cNvSpPr>
                  <a:spLocks noChangeShapeType="1"/>
                </p:cNvSpPr>
                <p:nvPr/>
              </p:nvSpPr>
              <p:spPr bwMode="auto">
                <a:xfrm>
                  <a:off x="3413" y="1104"/>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9" name="Text Box 66"/>
                <p:cNvSpPr txBox="1">
                  <a:spLocks noChangeArrowheads="1"/>
                </p:cNvSpPr>
                <p:nvPr/>
              </p:nvSpPr>
              <p:spPr bwMode="auto">
                <a:xfrm>
                  <a:off x="3493" y="15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7260" name="Text Box 67"/>
                <p:cNvSpPr txBox="1">
                  <a:spLocks noChangeArrowheads="1"/>
                </p:cNvSpPr>
                <p:nvPr/>
              </p:nvSpPr>
              <p:spPr bwMode="auto">
                <a:xfrm>
                  <a:off x="2745" y="21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grpSp>
          <p:sp>
            <p:nvSpPr>
              <p:cNvPr id="137252" name="Line 68"/>
              <p:cNvSpPr>
                <a:spLocks noChangeShapeType="1"/>
              </p:cNvSpPr>
              <p:nvPr/>
            </p:nvSpPr>
            <p:spPr bwMode="auto">
              <a:xfrm>
                <a:off x="4068" y="732"/>
                <a:ext cx="108" cy="2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3" name="Text Box 69"/>
              <p:cNvSpPr txBox="1">
                <a:spLocks noChangeArrowheads="1"/>
              </p:cNvSpPr>
              <p:nvPr/>
            </p:nvSpPr>
            <p:spPr bwMode="auto">
              <a:xfrm>
                <a:off x="3500" y="9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7254" name="Line 70"/>
              <p:cNvSpPr>
                <a:spLocks noChangeShapeType="1"/>
              </p:cNvSpPr>
              <p:nvPr/>
            </p:nvSpPr>
            <p:spPr bwMode="auto">
              <a:xfrm flipH="1">
                <a:off x="3036" y="1284"/>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225" name="Group 71"/>
            <p:cNvGrpSpPr>
              <a:grpSpLocks/>
            </p:cNvGrpSpPr>
            <p:nvPr/>
          </p:nvGrpSpPr>
          <p:grpSpPr bwMode="auto">
            <a:xfrm>
              <a:off x="2717" y="2112"/>
              <a:ext cx="2789" cy="1657"/>
              <a:chOff x="2486" y="2577"/>
              <a:chExt cx="2789" cy="1657"/>
            </a:xfrm>
          </p:grpSpPr>
          <p:sp>
            <p:nvSpPr>
              <p:cNvPr id="137227" name="Oval 72"/>
              <p:cNvSpPr>
                <a:spLocks noChangeArrowheads="1"/>
              </p:cNvSpPr>
              <p:nvPr/>
            </p:nvSpPr>
            <p:spPr bwMode="auto">
              <a:xfrm>
                <a:off x="2884" y="3321"/>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8" name="Oval 73"/>
              <p:cNvSpPr>
                <a:spLocks noChangeArrowheads="1"/>
              </p:cNvSpPr>
              <p:nvPr/>
            </p:nvSpPr>
            <p:spPr bwMode="auto">
              <a:xfrm>
                <a:off x="4737" y="3321"/>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9" name="Oval 74"/>
              <p:cNvSpPr>
                <a:spLocks noChangeArrowheads="1"/>
              </p:cNvSpPr>
              <p:nvPr/>
            </p:nvSpPr>
            <p:spPr bwMode="auto">
              <a:xfrm>
                <a:off x="2901" y="388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0" name="Line 75"/>
              <p:cNvSpPr>
                <a:spLocks noChangeShapeType="1"/>
              </p:cNvSpPr>
              <p:nvPr/>
            </p:nvSpPr>
            <p:spPr bwMode="auto">
              <a:xfrm flipH="1">
                <a:off x="2954" y="2577"/>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1" name="Line 76"/>
              <p:cNvSpPr>
                <a:spLocks noChangeShapeType="1"/>
              </p:cNvSpPr>
              <p:nvPr/>
            </p:nvSpPr>
            <p:spPr bwMode="auto">
              <a:xfrm flipH="1">
                <a:off x="2954" y="2589"/>
                <a:ext cx="1074" cy="12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2" name="Line 77"/>
              <p:cNvSpPr>
                <a:spLocks noChangeShapeType="1"/>
              </p:cNvSpPr>
              <p:nvPr/>
            </p:nvSpPr>
            <p:spPr bwMode="auto">
              <a:xfrm>
                <a:off x="4072" y="2589"/>
                <a:ext cx="665" cy="7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3" name="Freeform 78"/>
              <p:cNvSpPr>
                <a:spLocks/>
              </p:cNvSpPr>
              <p:nvPr/>
            </p:nvSpPr>
            <p:spPr bwMode="auto">
              <a:xfrm>
                <a:off x="3930" y="2697"/>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4" name="Text Box 79"/>
              <p:cNvSpPr txBox="1">
                <a:spLocks noChangeArrowheads="1"/>
              </p:cNvSpPr>
              <p:nvPr/>
            </p:nvSpPr>
            <p:spPr bwMode="auto">
              <a:xfrm>
                <a:off x="2486" y="309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7235" name="Text Box 80"/>
              <p:cNvSpPr txBox="1">
                <a:spLocks noChangeArrowheads="1"/>
              </p:cNvSpPr>
              <p:nvPr/>
            </p:nvSpPr>
            <p:spPr bwMode="auto">
              <a:xfrm>
                <a:off x="2610" y="40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36" name="Text Box 81"/>
              <p:cNvSpPr txBox="1">
                <a:spLocks noChangeArrowheads="1"/>
              </p:cNvSpPr>
              <p:nvPr/>
            </p:nvSpPr>
            <p:spPr bwMode="auto">
              <a:xfrm>
                <a:off x="4871" y="321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7226" name="Text Box 82"/>
            <p:cNvSpPr txBox="1">
              <a:spLocks noChangeArrowheads="1"/>
            </p:cNvSpPr>
            <p:nvPr/>
          </p:nvSpPr>
          <p:spPr bwMode="auto">
            <a:xfrm>
              <a:off x="4418" y="1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2</a:t>
              </a:r>
            </a:p>
          </p:txBody>
        </p:sp>
      </p:grpSp>
      <p:sp>
        <p:nvSpPr>
          <p:cNvPr id="260179" name="Line 83"/>
          <p:cNvSpPr>
            <a:spLocks noChangeShapeType="1"/>
          </p:cNvSpPr>
          <p:nvPr/>
        </p:nvSpPr>
        <p:spPr bwMode="auto">
          <a:xfrm>
            <a:off x="8310563" y="350996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23" name="Text Box 133"/>
          <p:cNvSpPr txBox="1">
            <a:spLocks noChangeArrowheads="1"/>
          </p:cNvSpPr>
          <p:nvPr/>
        </p:nvSpPr>
        <p:spPr bwMode="auto">
          <a:xfrm>
            <a:off x="7053263" y="368617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Tree>
    <p:extLst>
      <p:ext uri="{BB962C8B-B14F-4D97-AF65-F5344CB8AC3E}">
        <p14:creationId xmlns:p14="http://schemas.microsoft.com/office/powerpoint/2010/main" val="2818801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0179"/>
                                        </p:tgtEl>
                                        <p:attrNameLst>
                                          <p:attrName>style.visibility</p:attrName>
                                        </p:attrNameLst>
                                      </p:cBhvr>
                                      <p:to>
                                        <p:strVal val="visible"/>
                                      </p:to>
                                    </p:set>
                                    <p:animEffect transition="in" filter="wipe(up)">
                                      <p:cBhvr>
                                        <p:cTn id="7" dur="2000"/>
                                        <p:tgtEl>
                                          <p:spTgt spid="26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F52C769-69F6-49D9-872F-A60B6AF407E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8243" name="Oval 47"/>
          <p:cNvSpPr>
            <a:spLocks noChangeArrowheads="1"/>
          </p:cNvSpPr>
          <p:nvPr/>
        </p:nvSpPr>
        <p:spPr bwMode="auto">
          <a:xfrm>
            <a:off x="8213726" y="10620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4" name="Oval 48"/>
          <p:cNvSpPr>
            <a:spLocks noChangeArrowheads="1"/>
          </p:cNvSpPr>
          <p:nvPr/>
        </p:nvSpPr>
        <p:spPr bwMode="auto">
          <a:xfrm>
            <a:off x="7229476" y="17478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5" name="Oval 49"/>
          <p:cNvSpPr>
            <a:spLocks noChangeArrowheads="1"/>
          </p:cNvSpPr>
          <p:nvPr/>
        </p:nvSpPr>
        <p:spPr bwMode="auto">
          <a:xfrm>
            <a:off x="8270876" y="31194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6" name="Oval 50"/>
          <p:cNvSpPr>
            <a:spLocks noChangeArrowheads="1"/>
          </p:cNvSpPr>
          <p:nvPr/>
        </p:nvSpPr>
        <p:spPr bwMode="auto">
          <a:xfrm>
            <a:off x="9424988" y="2205038"/>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7" name="Line 51"/>
          <p:cNvSpPr>
            <a:spLocks noChangeShapeType="1"/>
          </p:cNvSpPr>
          <p:nvPr/>
        </p:nvSpPr>
        <p:spPr bwMode="auto">
          <a:xfrm flipH="1">
            <a:off x="7299325" y="1214438"/>
            <a:ext cx="985838"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8" name="Line 52"/>
          <p:cNvSpPr>
            <a:spLocks noChangeShapeType="1"/>
          </p:cNvSpPr>
          <p:nvPr/>
        </p:nvSpPr>
        <p:spPr bwMode="auto">
          <a:xfrm>
            <a:off x="8285163" y="1233488"/>
            <a:ext cx="55562" cy="18859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9" name="Line 53"/>
          <p:cNvSpPr>
            <a:spLocks noChangeShapeType="1"/>
          </p:cNvSpPr>
          <p:nvPr/>
        </p:nvSpPr>
        <p:spPr bwMode="auto">
          <a:xfrm>
            <a:off x="8285163" y="1233488"/>
            <a:ext cx="1154112" cy="9906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0" name="Arc 54"/>
          <p:cNvSpPr>
            <a:spLocks/>
          </p:cNvSpPr>
          <p:nvPr/>
        </p:nvSpPr>
        <p:spPr bwMode="auto">
          <a:xfrm flipV="1">
            <a:off x="8299450" y="1385888"/>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1" name="Text Box 55"/>
          <p:cNvSpPr txBox="1">
            <a:spLocks noChangeArrowheads="1"/>
          </p:cNvSpPr>
          <p:nvPr/>
        </p:nvSpPr>
        <p:spPr bwMode="auto">
          <a:xfrm>
            <a:off x="8634413" y="7000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8252" name="Text Box 56"/>
          <p:cNvSpPr txBox="1">
            <a:spLocks noChangeArrowheads="1"/>
          </p:cNvSpPr>
          <p:nvPr/>
        </p:nvSpPr>
        <p:spPr bwMode="auto">
          <a:xfrm>
            <a:off x="7858125" y="8683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53" name="Text Box 57"/>
          <p:cNvSpPr txBox="1">
            <a:spLocks noChangeArrowheads="1"/>
          </p:cNvSpPr>
          <p:nvPr/>
        </p:nvSpPr>
        <p:spPr bwMode="auto">
          <a:xfrm>
            <a:off x="6673850" y="161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8254" name="Text Box 58"/>
          <p:cNvSpPr txBox="1">
            <a:spLocks noChangeArrowheads="1"/>
          </p:cNvSpPr>
          <p:nvPr/>
        </p:nvSpPr>
        <p:spPr bwMode="auto">
          <a:xfrm>
            <a:off x="9599613" y="2125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5" name="Text Box 59"/>
          <p:cNvSpPr txBox="1">
            <a:spLocks noChangeArrowheads="1"/>
          </p:cNvSpPr>
          <p:nvPr/>
        </p:nvSpPr>
        <p:spPr bwMode="auto">
          <a:xfrm>
            <a:off x="7569200" y="30210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6" name="Text Box 60"/>
          <p:cNvSpPr txBox="1">
            <a:spLocks noChangeArrowheads="1"/>
          </p:cNvSpPr>
          <p:nvPr/>
        </p:nvSpPr>
        <p:spPr bwMode="auto">
          <a:xfrm>
            <a:off x="6845300" y="16684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7" name="Oval 62"/>
          <p:cNvSpPr>
            <a:spLocks noChangeArrowheads="1"/>
          </p:cNvSpPr>
          <p:nvPr/>
        </p:nvSpPr>
        <p:spPr bwMode="auto">
          <a:xfrm>
            <a:off x="7807326" y="230028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8" name="Oval 63"/>
          <p:cNvSpPr>
            <a:spLocks noChangeArrowheads="1"/>
          </p:cNvSpPr>
          <p:nvPr/>
        </p:nvSpPr>
        <p:spPr bwMode="auto">
          <a:xfrm>
            <a:off x="6510338" y="3305175"/>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9" name="Line 64"/>
          <p:cNvSpPr>
            <a:spLocks noChangeShapeType="1"/>
          </p:cNvSpPr>
          <p:nvPr/>
        </p:nvSpPr>
        <p:spPr bwMode="auto">
          <a:xfrm flipH="1">
            <a:off x="6581775" y="1909763"/>
            <a:ext cx="674688" cy="1409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0" name="Line 65"/>
          <p:cNvSpPr>
            <a:spLocks noChangeShapeType="1"/>
          </p:cNvSpPr>
          <p:nvPr/>
        </p:nvSpPr>
        <p:spPr bwMode="auto">
          <a:xfrm>
            <a:off x="7313613" y="1909763"/>
            <a:ext cx="506412"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1" name="Text Box 66"/>
          <p:cNvSpPr txBox="1">
            <a:spLocks noChangeArrowheads="1"/>
          </p:cNvSpPr>
          <p:nvPr/>
        </p:nvSpPr>
        <p:spPr bwMode="auto">
          <a:xfrm>
            <a:off x="7412038" y="25828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2" name="Text Box 67"/>
          <p:cNvSpPr txBox="1">
            <a:spLocks noChangeArrowheads="1"/>
          </p:cNvSpPr>
          <p:nvPr/>
        </p:nvSpPr>
        <p:spPr bwMode="auto">
          <a:xfrm>
            <a:off x="6224588" y="3649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3" name="Line 68"/>
          <p:cNvSpPr>
            <a:spLocks noChangeShapeType="1"/>
          </p:cNvSpPr>
          <p:nvPr/>
        </p:nvSpPr>
        <p:spPr bwMode="auto">
          <a:xfrm>
            <a:off x="8324850" y="1347788"/>
            <a:ext cx="171450" cy="3619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4" name="Text Box 69"/>
          <p:cNvSpPr txBox="1">
            <a:spLocks noChangeArrowheads="1"/>
          </p:cNvSpPr>
          <p:nvPr/>
        </p:nvSpPr>
        <p:spPr bwMode="auto">
          <a:xfrm>
            <a:off x="7423150" y="16875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8265" name="Line 70"/>
          <p:cNvSpPr>
            <a:spLocks noChangeShapeType="1"/>
          </p:cNvSpPr>
          <p:nvPr/>
        </p:nvSpPr>
        <p:spPr bwMode="auto">
          <a:xfrm flipH="1">
            <a:off x="6686550" y="2224088"/>
            <a:ext cx="190500" cy="4953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8266" name="Group 95"/>
          <p:cNvGrpSpPr>
            <a:grpSpLocks/>
          </p:cNvGrpSpPr>
          <p:nvPr/>
        </p:nvGrpSpPr>
        <p:grpSpPr bwMode="auto">
          <a:xfrm>
            <a:off x="5851525" y="3267075"/>
            <a:ext cx="4427538" cy="2630488"/>
            <a:chOff x="2726" y="2058"/>
            <a:chExt cx="2789" cy="1657"/>
          </a:xfrm>
        </p:grpSpPr>
        <p:sp>
          <p:nvSpPr>
            <p:cNvPr id="138276" name="Oval 72"/>
            <p:cNvSpPr>
              <a:spLocks noChangeArrowheads="1"/>
            </p:cNvSpPr>
            <p:nvPr/>
          </p:nvSpPr>
          <p:spPr bwMode="auto">
            <a:xfrm>
              <a:off x="3124" y="2802"/>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7" name="Oval 73"/>
            <p:cNvSpPr>
              <a:spLocks noChangeArrowheads="1"/>
            </p:cNvSpPr>
            <p:nvPr/>
          </p:nvSpPr>
          <p:spPr bwMode="auto">
            <a:xfrm>
              <a:off x="4977" y="280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8" name="Oval 74"/>
            <p:cNvSpPr>
              <a:spLocks noChangeArrowheads="1"/>
            </p:cNvSpPr>
            <p:nvPr/>
          </p:nvSpPr>
          <p:spPr bwMode="auto">
            <a:xfrm>
              <a:off x="3141" y="336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9" name="Line 75"/>
            <p:cNvSpPr>
              <a:spLocks noChangeShapeType="1"/>
            </p:cNvSpPr>
            <p:nvPr/>
          </p:nvSpPr>
          <p:spPr bwMode="auto">
            <a:xfrm flipH="1">
              <a:off x="3194" y="2058"/>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0" name="Line 76"/>
            <p:cNvSpPr>
              <a:spLocks noChangeShapeType="1"/>
            </p:cNvSpPr>
            <p:nvPr/>
          </p:nvSpPr>
          <p:spPr bwMode="auto">
            <a:xfrm flipH="1">
              <a:off x="3194" y="2070"/>
              <a:ext cx="1074" cy="129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1" name="Line 77"/>
            <p:cNvSpPr>
              <a:spLocks noChangeShapeType="1"/>
            </p:cNvSpPr>
            <p:nvPr/>
          </p:nvSpPr>
          <p:spPr bwMode="auto">
            <a:xfrm>
              <a:off x="4312" y="2070"/>
              <a:ext cx="665" cy="74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2" name="Freeform 78"/>
            <p:cNvSpPr>
              <a:spLocks/>
            </p:cNvSpPr>
            <p:nvPr/>
          </p:nvSpPr>
          <p:spPr bwMode="auto">
            <a:xfrm>
              <a:off x="4170" y="2178"/>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rgbClr val="00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3" name="Text Box 79"/>
            <p:cNvSpPr txBox="1">
              <a:spLocks noChangeArrowheads="1"/>
            </p:cNvSpPr>
            <p:nvPr/>
          </p:nvSpPr>
          <p:spPr bwMode="auto">
            <a:xfrm>
              <a:off x="2726" y="257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84" name="Text Box 80"/>
            <p:cNvSpPr txBox="1">
              <a:spLocks noChangeArrowheads="1"/>
            </p:cNvSpPr>
            <p:nvPr/>
          </p:nvSpPr>
          <p:spPr bwMode="auto">
            <a:xfrm>
              <a:off x="2850" y="34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85" name="Text Box 81"/>
            <p:cNvSpPr txBox="1">
              <a:spLocks noChangeArrowheads="1"/>
            </p:cNvSpPr>
            <p:nvPr/>
          </p:nvSpPr>
          <p:spPr bwMode="auto">
            <a:xfrm>
              <a:off x="5111" y="269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8267" name="Text Box 82"/>
          <p:cNvSpPr txBox="1">
            <a:spLocks noChangeArrowheads="1"/>
          </p:cNvSpPr>
          <p:nvPr/>
        </p:nvSpPr>
        <p:spPr bwMode="auto">
          <a:xfrm>
            <a:off x="8551863" y="30210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68" name="Line 83"/>
          <p:cNvSpPr>
            <a:spLocks noChangeShapeType="1"/>
          </p:cNvSpPr>
          <p:nvPr/>
        </p:nvSpPr>
        <p:spPr bwMode="auto">
          <a:xfrm>
            <a:off x="8324850" y="3424238"/>
            <a:ext cx="0" cy="6477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9" name="Line 84"/>
          <p:cNvSpPr>
            <a:spLocks noChangeShapeType="1"/>
          </p:cNvSpPr>
          <p:nvPr/>
        </p:nvSpPr>
        <p:spPr bwMode="auto">
          <a:xfrm flipH="1">
            <a:off x="8458200" y="2319338"/>
            <a:ext cx="990600" cy="800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0" name="Line 85"/>
          <p:cNvSpPr>
            <a:spLocks noChangeShapeType="1"/>
          </p:cNvSpPr>
          <p:nvPr/>
        </p:nvSpPr>
        <p:spPr bwMode="auto">
          <a:xfrm>
            <a:off x="9505950" y="2357438"/>
            <a:ext cx="19050" cy="20764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1" name="Text Box 86"/>
          <p:cNvSpPr txBox="1">
            <a:spLocks noChangeArrowheads="1"/>
          </p:cNvSpPr>
          <p:nvPr/>
        </p:nvSpPr>
        <p:spPr bwMode="auto">
          <a:xfrm>
            <a:off x="9637713" y="18018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1</a:t>
            </a:r>
          </a:p>
        </p:txBody>
      </p:sp>
      <p:sp>
        <p:nvSpPr>
          <p:cNvPr id="138272" name="Line 87"/>
          <p:cNvSpPr>
            <a:spLocks noChangeShapeType="1"/>
          </p:cNvSpPr>
          <p:nvPr/>
        </p:nvSpPr>
        <p:spPr bwMode="auto">
          <a:xfrm>
            <a:off x="9658350" y="2528888"/>
            <a:ext cx="0" cy="8953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4" name="Text Box 93"/>
          <p:cNvSpPr txBox="1">
            <a:spLocks noChangeArrowheads="1"/>
          </p:cNvSpPr>
          <p:nvPr/>
        </p:nvSpPr>
        <p:spPr bwMode="auto">
          <a:xfrm>
            <a:off x="8634413" y="24971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
        <p:nvSpPr>
          <p:cNvPr id="138275" name="Text Box 94"/>
          <p:cNvSpPr txBox="1">
            <a:spLocks noChangeArrowheads="1"/>
          </p:cNvSpPr>
          <p:nvPr/>
        </p:nvSpPr>
        <p:spPr bwMode="auto">
          <a:xfrm>
            <a:off x="1725614" y="966788"/>
            <a:ext cx="3671887" cy="3511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绿色：</a:t>
            </a: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h(n4)=0+1=1</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            (1+h(n4)] =5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spTree>
    <p:extLst>
      <p:ext uri="{BB962C8B-B14F-4D97-AF65-F5344CB8AC3E}">
        <p14:creationId xmlns:p14="http://schemas.microsoft.com/office/powerpoint/2010/main" val="930805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314768" y="4224046"/>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314768" y="1640744"/>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410206449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extLst>
      <p:ext uri="{BB962C8B-B14F-4D97-AF65-F5344CB8AC3E}">
        <p14:creationId xmlns:p14="http://schemas.microsoft.com/office/powerpoint/2010/main" val="126091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p:cNvSpPr txBox="1"/>
          <p:nvPr/>
        </p:nvSpPr>
        <p:spPr>
          <a:xfrm>
            <a:off x="1143000" y="5039380"/>
            <a:ext cx="124906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A*</a:t>
            </a:r>
          </a:p>
        </p:txBody>
      </p:sp>
    </p:spTree>
    <p:extLst>
      <p:ext uri="{BB962C8B-B14F-4D97-AF65-F5344CB8AC3E}">
        <p14:creationId xmlns:p14="http://schemas.microsoft.com/office/powerpoint/2010/main" val="2387485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extLst>
      <p:ext uri="{BB962C8B-B14F-4D97-AF65-F5344CB8AC3E}">
        <p14:creationId xmlns:p14="http://schemas.microsoft.com/office/powerpoint/2010/main" val="2436600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extLst>
      <p:ext uri="{BB962C8B-B14F-4D97-AF65-F5344CB8AC3E}">
        <p14:creationId xmlns:p14="http://schemas.microsoft.com/office/powerpoint/2010/main" val="288916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92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extLst>
      <p:ext uri="{BB962C8B-B14F-4D97-AF65-F5344CB8AC3E}">
        <p14:creationId xmlns:p14="http://schemas.microsoft.com/office/powerpoint/2010/main" val="130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5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180049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4.5.1</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概述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博弈的概念</a:t>
            </a:r>
          </a:p>
          <a:p>
            <a:pPr marL="0" marR="35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博弈是一类具有智能行为的竞争活动，如下棋、战争等。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博弈的类型</a:t>
            </a:r>
          </a:p>
          <a:p>
            <a:pPr marL="0" marR="82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双人完备信息博弈：两位选手（例如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）对垒，轮流走步，每一方不仅知道对方已经走过的棋步，而且还能估计出对方未来的走步。</a:t>
            </a:r>
          </a:p>
          <a:p>
            <a:pPr marL="0" marR="44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机遇性博弈：存在不可预测性的博弈，例如掷币等。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a:t>
            </a:r>
          </a:p>
          <a:p>
            <a:pPr marL="0" marR="77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若把双人完备信息博弈过程用图表示出来，就得到一棵与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或树被称为博弈树。在博弈树中，那些下一步该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博弈树的特点</a:t>
            </a:r>
          </a:p>
          <a:p>
            <a:pPr marL="0" marR="787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博弈的初始状态是初始节点；</a:t>
            </a:r>
          </a:p>
          <a:p>
            <a:pPr marL="0" marR="385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博弈树中的</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节点和</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与</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节点是逐层交替出现的；</a:t>
            </a:r>
          </a:p>
          <a:p>
            <a:pPr marL="0" marR="47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整个博弈过程始终站在某一方的立场上，例如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方。所有能使自己一方获胜的终局都是本原问题，相应的节点是可解节点；所有使对方获胜的终局都是不可解节点。 </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20008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6</a:t>
              </a:r>
            </a:p>
          </p:txBody>
        </p:sp>
      </p:grpSp>
    </p:spTree>
    <p:extLst>
      <p:ext uri="{BB962C8B-B14F-4D97-AF65-F5344CB8AC3E}">
        <p14:creationId xmlns:p14="http://schemas.microsoft.com/office/powerpoint/2010/main" val="2233661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19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对简单的博弈问题，可生成整个博弈树，找到必胜的策略。</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对于复杂的博弈问题，不可能生成整个搜索树，如国际象棋，大约有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10</a:t>
            </a:r>
            <a:r>
              <a:rPr kumimoji="0" lang="en-US" altLang="zh-CN" sz="2400" b="1" i="0" u="none" strike="noStrike" kern="1200" cap="none" spc="0" normalizeH="0" baseline="3000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120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个节点。一种可行的方法是用当前正在考察的节点生成一棵部分博弈树，并利用估价函数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对叶节点进行静态估值。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8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对叶节点的估值方法是：</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有利的节点，其估价函数取正值；那些对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有利的节点，其估价函数取负值；那些使双方均等的节点，其估价函数取接近于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03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为非叶节点的值，</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必须从叶节点开始向上倒退。其倒退方法是：</a:t>
            </a:r>
          </a:p>
          <a:p>
            <a:pPr marL="0" marR="1032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方总是选择估值最大的走步，因此，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节点的倒退值应该取其后继节点估值的最大值。</a:t>
            </a:r>
          </a:p>
          <a:p>
            <a:pPr marL="0" marR="53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方总是选择使估值最小的走步，因此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节点的倒推值应取其后继节点估值的最小值。</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这样一步一步的计算倒推值，直至求出初始节点的倒推值为止。这一过程称为</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极大极小过程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330725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例：一子棋游戏</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设有一个三行三列的棋盘，如下图所示，两个棋手轮流走步，每个棋手走步时往空格上摆一个自己的棋子，谁先使自己的棋子成三子一线为赢。设</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标记，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方的棋子用○标记，并规定</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3128655" y="2508301"/>
            <a:ext cx="5305425" cy="2352675"/>
          </a:xfrm>
          <a:prstGeom prst="rect">
            <a:avLst/>
          </a:prstGeom>
        </p:spPr>
      </p:pic>
      <p:sp>
        <p:nvSpPr>
          <p:cNvPr id="12" name="矩形 11"/>
          <p:cNvSpPr/>
          <p:nvPr/>
        </p:nvSpPr>
        <p:spPr>
          <a:xfrm>
            <a:off x="9027522" y="3453805"/>
            <a:ext cx="23262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e(P)=e(+P)-e(-P)</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594057" y="5092362"/>
            <a:ext cx="9714271" cy="1446550"/>
          </a:xfrm>
          <a:prstGeom prst="rect">
            <a:avLst/>
          </a:prstGeom>
        </p:spPr>
        <p:txBody>
          <a:bodyPr wrap="square">
            <a:spAutoFit/>
          </a:bodyPr>
          <a:lstStyle/>
          <a:p>
            <a:pPr marL="0" marR="2017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解：</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估价函数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成三子为一线的数目；</a:t>
            </a:r>
          </a:p>
          <a:p>
            <a:pPr marL="0" marR="4995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上有可能使○成三子为一线的数目；</a:t>
            </a:r>
          </a:p>
          <a:p>
            <a:pPr marL="0" marR="7462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当</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为正无穷大；</a:t>
            </a:r>
          </a:p>
          <a:p>
            <a:pPr marL="0" marR="7822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MIN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为负无穷大。</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08816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棋局即估价函数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具有对称性的棋盘可认为是同一棋盘。如下图所示：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2698467" y="1753592"/>
            <a:ext cx="5505450" cy="3400425"/>
          </a:xfrm>
          <a:prstGeom prst="rect">
            <a:avLst/>
          </a:prstGeom>
        </p:spPr>
      </p:pic>
      <p:sp>
        <p:nvSpPr>
          <p:cNvPr id="5" name="矩形 4"/>
          <p:cNvSpPr/>
          <p:nvPr/>
        </p:nvSpPr>
        <p:spPr>
          <a:xfrm>
            <a:off x="9027522" y="2185551"/>
            <a:ext cx="2762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594057" y="5445479"/>
            <a:ext cx="327685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其</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e(P)=e(+P)-e(-P)=5-4=1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13502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Tree>
    <p:extLst>
      <p:ext uri="{BB962C8B-B14F-4D97-AF65-F5344CB8AC3E}">
        <p14:creationId xmlns:p14="http://schemas.microsoft.com/office/powerpoint/2010/main" val="92304971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300595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一子棋的极大极小搜索</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863064" y="1287849"/>
            <a:ext cx="7627956" cy="5387202"/>
          </a:xfrm>
          <a:prstGeom prst="rect">
            <a:avLst/>
          </a:prstGeom>
        </p:spPr>
      </p:pic>
    </p:spTree>
    <p:extLst>
      <p:ext uri="{BB962C8B-B14F-4D97-AF65-F5344CB8AC3E}">
        <p14:creationId xmlns:p14="http://schemas.microsoft.com/office/powerpoint/2010/main" val="213016691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12464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剪枝的概念</a:t>
            </a:r>
          </a:p>
          <a:p>
            <a:pPr marL="0" marR="7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在极大极小搜索过程中，剪去一些没用的分枝，减少了搜索空间，使得算法在同样时间内可以搜索更深层，这种技术被称为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剪枝方法</a:t>
            </a:r>
          </a:p>
          <a:p>
            <a:pPr marL="0" marR="2750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节点（或节点）的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值为当前子节点的最大倒推值；</a:t>
            </a:r>
          </a:p>
          <a:p>
            <a:pPr marL="0" marR="288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节点（与节点）的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值为当前子节点的最小倒推值；</a:t>
            </a:r>
          </a:p>
          <a:p>
            <a:pPr marL="0" marR="880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剪枝的规则如下：</a:t>
            </a:r>
          </a:p>
          <a:p>
            <a:pPr lvl="0">
              <a:defRPr/>
            </a:pPr>
            <a:r>
              <a:rPr lang="en-US" altLang="zh-CN" sz="2400" dirty="0">
                <a:solidFill>
                  <a:srgbClr val="630031"/>
                </a:solidFill>
                <a:latin typeface="FangSong_GB2312" panose="02010609030101010101" pitchFamily="49" charset="-122"/>
                <a:ea typeface="FangSong_GB2312" panose="02010609030101010101" pitchFamily="49" charset="-122"/>
              </a:rPr>
              <a:t>  </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857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值大于或等于它先辈节点的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p>
          <a:p>
            <a:pPr lvl="0">
              <a:defRPr/>
            </a:pPr>
            <a:r>
              <a:rPr kumimoji="0" lang="en-US"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992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值小于或等于它先辈节点的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4518919"/>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2911884" y="1371896"/>
            <a:ext cx="12149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sp>
        <p:nvSpPr>
          <p:cNvPr id="5" name="矩形 4"/>
          <p:cNvSpPr/>
          <p:nvPr/>
        </p:nvSpPr>
        <p:spPr>
          <a:xfrm>
            <a:off x="8052434" y="1371897"/>
            <a:ext cx="1116331" cy="461665"/>
          </a:xfrm>
          <a:prstGeom prst="rect">
            <a:avLst/>
          </a:prstGeom>
        </p:spPr>
        <p:txBody>
          <a:bodyPr wrap="none">
            <a:spAutoFit/>
          </a:bodyPr>
          <a:lstStyle/>
          <a:p>
            <a:pPr marL="0" marR="857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pic>
        <p:nvPicPr>
          <p:cNvPr id="11" name="图片 10"/>
          <p:cNvPicPr>
            <a:picLocks noChangeAspect="1"/>
          </p:cNvPicPr>
          <p:nvPr/>
        </p:nvPicPr>
        <p:blipFill>
          <a:blip r:embed="rId2"/>
          <a:stretch>
            <a:fillRect/>
          </a:stretch>
        </p:blipFill>
        <p:spPr>
          <a:xfrm>
            <a:off x="777670" y="1936186"/>
            <a:ext cx="10420350" cy="4676775"/>
          </a:xfrm>
          <a:prstGeom prst="rect">
            <a:avLst/>
          </a:prstGeom>
        </p:spPr>
      </p:pic>
    </p:spTree>
    <p:extLst>
      <p:ext uri="{BB962C8B-B14F-4D97-AF65-F5344CB8AC3E}">
        <p14:creationId xmlns:p14="http://schemas.microsoft.com/office/powerpoint/2010/main" val="325554738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extLst>
      <p:ext uri="{BB962C8B-B14F-4D97-AF65-F5344CB8AC3E}">
        <p14:creationId xmlns:p14="http://schemas.microsoft.com/office/powerpoint/2010/main" val="22336699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pic>
        <p:nvPicPr>
          <p:cNvPr id="11" name="图片 10">
            <a:extLst>
              <a:ext uri="{FF2B5EF4-FFF2-40B4-BE49-F238E27FC236}">
                <a16:creationId xmlns:a16="http://schemas.microsoft.com/office/drawing/2014/main" id="{594B6BB9-C1A3-4495-A81D-1420E6B81C8C}"/>
              </a:ext>
            </a:extLst>
          </p:cNvPr>
          <p:cNvPicPr>
            <a:picLocks noChangeAspect="1"/>
          </p:cNvPicPr>
          <p:nvPr/>
        </p:nvPicPr>
        <p:blipFill>
          <a:blip r:embed="rId3"/>
          <a:stretch>
            <a:fillRect/>
          </a:stretch>
        </p:blipFill>
        <p:spPr>
          <a:xfrm>
            <a:off x="764003" y="1739453"/>
            <a:ext cx="10468052" cy="4776822"/>
          </a:xfrm>
          <a:prstGeom prst="rect">
            <a:avLst/>
          </a:prstGeom>
        </p:spPr>
      </p:pic>
    </p:spTree>
    <p:extLst>
      <p:ext uri="{BB962C8B-B14F-4D97-AF65-F5344CB8AC3E}">
        <p14:creationId xmlns:p14="http://schemas.microsoft.com/office/powerpoint/2010/main" val="403855988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639224" y="125170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可纳性的含义：</a:t>
            </a:r>
          </a:p>
          <a:p>
            <a:pPr marL="0" marR="69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定义</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对任一状态空间图，当从初始节点到目标节点有路经存在时，如果搜索算法总能在有限步骤内找到一条从初始节点到目标节点的最佳路径， 并在此路径上结束，则称该搜索算法是可采纳的。</a:t>
            </a: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算法可纳性的证明过程可分以下三步：</a:t>
            </a:r>
          </a:p>
          <a:p>
            <a:pPr marL="0" marR="372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第一步，对有限图，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算法一定能够成功结束。定理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第二步，对无限图，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算法也一定能够成功结束。引理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42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第三步，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算法一定能够结束在最佳路径上。定理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4.3</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36070912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h(n) = max(h_a(n), h_b(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49"/>
  <p:tag name="PICTUREFILESIZE" val="2011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forall n : h_a(n) \ge h_c(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76"/>
  <p:tag name="PICTUREFILESIZE" val="1407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exac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9"/>
  <p:tag name="PICTUREFILESIZE" val="4981"/>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zero}&#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1"/>
  <p:tag name="PICTUREFILESIZE" val="389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8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9"/>
  <p:tag name="PICTUREFILESIZE" val="297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c}&#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72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max(h_a, 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11"/>
  <p:tag name="PICTUREFILESIZE" val="1104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6142</Words>
  <Application>Microsoft Office PowerPoint</Application>
  <PresentationFormat>宽屏</PresentationFormat>
  <Paragraphs>903</Paragraphs>
  <Slides>85</Slides>
  <Notes>26</Notes>
  <HiddenSlides>32</HiddenSlides>
  <MMClips>3</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85</vt:i4>
      </vt:variant>
    </vt:vector>
  </HeadingPairs>
  <TitlesOfParts>
    <vt:vector size="104" baseType="lpstr">
      <vt:lpstr>GBK-Song62</vt:lpstr>
      <vt:lpstr>等线</vt:lpstr>
      <vt:lpstr>等线 Light</vt:lpstr>
      <vt:lpstr>FangSong_GB2312</vt:lpstr>
      <vt:lpstr>黑体</vt:lpstr>
      <vt:lpstr>华文隶书</vt:lpstr>
      <vt:lpstr>楷体_GB2312</vt:lpstr>
      <vt:lpstr>宋体</vt:lpstr>
      <vt:lpstr>Arial</vt:lpstr>
      <vt:lpstr>Calibri</vt:lpstr>
      <vt:lpstr>Cambria Math</vt:lpstr>
      <vt:lpstr>Symbol</vt:lpstr>
      <vt:lpstr>Tahoma</vt:lpstr>
      <vt:lpstr>Times New Roman</vt:lpstr>
      <vt:lpstr>Wingdings</vt:lpstr>
      <vt:lpstr>Office 主题​​</vt:lpstr>
      <vt:lpstr>1_Office 主题​​</vt:lpstr>
      <vt:lpstr>3_dan-berkeley-nlp-v1</vt:lpstr>
      <vt:lpstr>dan-berkeley-nlp-v1</vt:lpstr>
      <vt:lpstr>PowerPoint 演示文稿</vt:lpstr>
      <vt:lpstr>PowerPoint 演示文稿</vt:lpstr>
      <vt:lpstr>PowerPoint 演示文稿</vt:lpstr>
      <vt:lpstr>PowerPoint 演示文稿</vt:lpstr>
      <vt:lpstr>PowerPoint 演示文稿</vt:lpstr>
      <vt:lpstr>PowerPoint 演示文稿</vt:lpstr>
      <vt:lpstr>Comparison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Optimality of A* Tree Search</vt:lpstr>
      <vt:lpstr>Optimality of A* Tree Search</vt:lpstr>
      <vt:lpstr>Optimality of A* Tree Search: Blocking</vt:lpstr>
      <vt:lpstr>Optimality of A* Tree Search: Blocking</vt:lpstr>
      <vt:lpstr>Optimality of A* Tree Search: Blocking</vt:lpstr>
      <vt:lpstr>PowerPoint 演示文稿</vt:lpstr>
      <vt:lpstr>PowerPoint 演示文稿</vt:lpstr>
      <vt:lpstr>PowerPoint 演示文稿</vt:lpstr>
      <vt:lpstr>PowerPoint 演示文稿</vt:lpstr>
      <vt:lpstr>PowerPoint 演示文稿</vt:lpstr>
      <vt:lpstr>PowerPoint 演示文稿</vt:lpstr>
      <vt:lpstr>8 Puzzle</vt:lpstr>
      <vt:lpstr>Trivial Heuristics, Dominance</vt:lpstr>
      <vt:lpstr>PowerPoint 演示文稿</vt:lpstr>
      <vt:lpstr>A*</vt:lpstr>
      <vt:lpstr>PowerPoint 演示文稿</vt:lpstr>
      <vt:lpstr>Consistency of Heuristics</vt:lpstr>
      <vt:lpstr>PowerPoint 演示文稿</vt:lpstr>
      <vt:lpstr>A*: Summary</vt:lpstr>
      <vt:lpstr>主 要 内 容</vt:lpstr>
      <vt:lpstr>PowerPoint 演示文稿</vt:lpstr>
      <vt:lpstr>PowerPoint 演示文稿</vt:lpstr>
      <vt:lpstr>PowerPoint 演示文稿</vt:lpstr>
      <vt:lpstr>PowerPoint 演示文稿</vt:lpstr>
      <vt:lpstr>PowerPoint 演示文稿</vt:lpstr>
      <vt:lpstr>【例】与或树广度优先搜索： 设有下图所示的与或树，节点按标注顺序进行扩展，其中表有t1、t2、t3的节点是终止节点，A、B、C为不可解的端节点。</vt:lpstr>
      <vt:lpstr>4.4.2  与或树的深度优先搜索</vt:lpstr>
      <vt:lpstr>PowerPoint 演示文稿</vt:lpstr>
      <vt:lpstr>PowerPoint 演示文稿</vt:lpstr>
      <vt:lpstr>PowerPoint 演示文稿</vt:lpstr>
      <vt:lpstr>4.4.3  与或树的启发式搜索</vt:lpstr>
      <vt:lpstr>4.4.3  与或树的启发式搜索</vt:lpstr>
      <vt:lpstr>【解树的代价实例1】</vt:lpstr>
      <vt:lpstr> 和代价法计算解树代价：</vt:lpstr>
      <vt:lpstr>PowerPoint 演示文稿</vt:lpstr>
      <vt:lpstr>【解树的代价实例2】</vt:lpstr>
      <vt:lpstr>【课堂练习】求解树的代价</vt:lpstr>
      <vt:lpstr>  希望树</vt:lpstr>
      <vt:lpstr>PowerPoint 演示文稿</vt:lpstr>
      <vt:lpstr>PowerPoint 演示文稿</vt:lpstr>
      <vt:lpstr>PowerPoint 演示文稿</vt:lpstr>
      <vt:lpstr>PowerPoint 演示文稿</vt:lpstr>
      <vt:lpstr>PowerPoint 演示文稿</vt:lpstr>
      <vt:lpstr>【与或树的启发式搜索举例】</vt:lpstr>
      <vt:lpstr>【与或树的启发式搜索举例】</vt:lpstr>
      <vt:lpstr>【与或树的启发式搜索举例】</vt:lpstr>
      <vt:lpstr>【与或树的启发式搜索举例】</vt:lpstr>
      <vt:lpstr>【与或树的启发式搜索举例】</vt:lpstr>
      <vt:lpstr>PowerPoint 演示文稿</vt:lpstr>
      <vt:lpstr>PowerPoint 演示文稿</vt:lpstr>
      <vt:lpstr>PowerPoint 演示文稿</vt:lpstr>
      <vt:lpstr>PowerPoint 演示文稿</vt:lpstr>
      <vt:lpstr>主 要 内 容</vt:lpstr>
      <vt:lpstr>Adversarial Games</vt:lpstr>
      <vt:lpstr>Adversarial Search</vt:lpstr>
      <vt:lpstr>Single-Agent Trees</vt:lpstr>
      <vt:lpstr>Value of a State</vt:lpstr>
      <vt:lpstr>Adversarial Game Trees</vt:lpstr>
      <vt:lpstr>Minimax Values</vt:lpstr>
      <vt:lpstr>PowerPoint 演示文稿</vt:lpstr>
      <vt:lpstr>Minimax Example</vt:lpstr>
      <vt:lpstr>PowerPoint 演示文稿</vt:lpstr>
      <vt:lpstr>PowerPoint 演示文稿</vt:lpstr>
      <vt:lpstr>PowerPoint 演示文稿</vt:lpstr>
      <vt:lpstr>PowerPoint 演示文稿</vt:lpstr>
      <vt:lpstr>Evaluation Functions</vt:lpstr>
      <vt:lpstr>PowerPoint 演示文稿</vt:lpstr>
      <vt:lpstr>PowerPoint 演示文稿</vt:lpstr>
      <vt:lpstr>Minimax Pruning</vt:lpstr>
      <vt:lpstr>Minimax Pruning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Qince Li</dc:creator>
  <cp:lastModifiedBy>李钦策</cp:lastModifiedBy>
  <cp:revision>58</cp:revision>
  <dcterms:created xsi:type="dcterms:W3CDTF">2017-12-22T06:59:58Z</dcterms:created>
  <dcterms:modified xsi:type="dcterms:W3CDTF">2020-10-06T01:29:03Z</dcterms:modified>
</cp:coreProperties>
</file>